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0" r:id="rId2"/>
    <p:sldMasterId id="2147483665" r:id="rId3"/>
    <p:sldMasterId id="2147483670" r:id="rId4"/>
    <p:sldMasterId id="2147483681" r:id="rId5"/>
  </p:sldMasterIdLst>
  <p:notesMasterIdLst>
    <p:notesMasterId r:id="rId40"/>
  </p:notesMasterIdLst>
  <p:sldIdLst>
    <p:sldId id="378" r:id="rId6"/>
    <p:sldId id="361" r:id="rId7"/>
    <p:sldId id="321" r:id="rId8"/>
    <p:sldId id="362" r:id="rId9"/>
    <p:sldId id="366" r:id="rId10"/>
    <p:sldId id="364" r:id="rId11"/>
    <p:sldId id="365" r:id="rId12"/>
    <p:sldId id="363" r:id="rId13"/>
    <p:sldId id="355" r:id="rId14"/>
    <p:sldId id="360" r:id="rId15"/>
    <p:sldId id="359" r:id="rId16"/>
    <p:sldId id="356" r:id="rId17"/>
    <p:sldId id="358" r:id="rId18"/>
    <p:sldId id="327" r:id="rId19"/>
    <p:sldId id="328" r:id="rId20"/>
    <p:sldId id="329" r:id="rId21"/>
    <p:sldId id="373" r:id="rId22"/>
    <p:sldId id="374" r:id="rId23"/>
    <p:sldId id="331" r:id="rId24"/>
    <p:sldId id="333" r:id="rId25"/>
    <p:sldId id="334" r:id="rId26"/>
    <p:sldId id="335" r:id="rId27"/>
    <p:sldId id="339" r:id="rId28"/>
    <p:sldId id="370" r:id="rId29"/>
    <p:sldId id="340" r:id="rId30"/>
    <p:sldId id="341" r:id="rId31"/>
    <p:sldId id="342" r:id="rId32"/>
    <p:sldId id="343" r:id="rId33"/>
    <p:sldId id="375" r:id="rId34"/>
    <p:sldId id="372" r:id="rId35"/>
    <p:sldId id="347" r:id="rId36"/>
    <p:sldId id="348" r:id="rId37"/>
    <p:sldId id="349" r:id="rId38"/>
    <p:sldId id="350" r:id="rId39"/>
  </p:sldIdLst>
  <p:sldSz cx="9144000" cy="5143500" type="screen16x9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2D7A8F"/>
    <a:srgbClr val="266678"/>
    <a:srgbClr val="FF0000"/>
    <a:srgbClr val="0000FF"/>
    <a:srgbClr val="66FFFF"/>
    <a:srgbClr val="FF4343"/>
    <a:srgbClr val="931D69"/>
    <a:srgbClr val="D12995"/>
    <a:srgbClr val="E47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12" autoAdjust="0"/>
    <p:restoredTop sz="94628" autoAdjust="0"/>
  </p:normalViewPr>
  <p:slideViewPr>
    <p:cSldViewPr>
      <p:cViewPr>
        <p:scale>
          <a:sx n="66" d="100"/>
          <a:sy n="66" d="100"/>
        </p:scale>
        <p:origin x="-672" y="-1308"/>
      </p:cViewPr>
      <p:guideLst>
        <p:guide orient="horz"/>
        <p:guide orient="horz" pos="1812"/>
        <p:guide pos="1344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BCF9-4B9E-4620-BDD6-A5F48CBB3DDE}" type="datetimeFigureOut">
              <a:rPr lang="en-US" smtClean="0"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9AE4A-B602-4B89-8E5C-72B058B038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29F17-DB40-447B-94B4-2238F7F2EB06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53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E89A4-3B2F-4C57-9E95-D52752689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AE4A-B602-4B89-8E5C-72B058B038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93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AE4A-B602-4B89-8E5C-72B058B038E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93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9AE4A-B602-4B89-8E5C-72B058B038E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3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72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30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16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257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42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460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539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472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84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50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974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001F70F-DF5F-49ED-8C04-765021FD29B7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51121D-E320-4A47-A481-AC160A5C7A6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30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64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057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21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24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27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0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151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DBF24-10B9-43EB-8371-17E71145CDB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26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8480D21-DB18-49D3-8970-1A2AEADD7BB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99DFA7-03A0-4B1A-B1E0-CD7D89B9E8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74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56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49" r:id="rId4"/>
    <p:sldLayoutId id="2147483680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34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6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4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81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89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1.wdp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6.jpeg"/><Relationship Id="rId16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18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microsoft.com/office/2007/relationships/hdphoto" Target="../media/hdphoto7.wdp"/><Relationship Id="rId9" Type="http://schemas.microsoft.com/office/2007/relationships/hdphoto" Target="../media/hdphoto9.wdp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hdphoto" Target="../media/hdphoto12.wdp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7.jpeg"/><Relationship Id="rId4" Type="http://schemas.microsoft.com/office/2007/relationships/hdphoto" Target="../media/hdphoto7.wdp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microsoft.com/office/2007/relationships/hdphoto" Target="../media/hdphoto12.wdp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microsoft.com/office/2007/relationships/hdphoto" Target="../media/hdphoto12.wdp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11" Type="http://schemas.microsoft.com/office/2007/relationships/hdphoto" Target="../media/hdphoto13.wdp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3.jp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microsoft.com/office/2007/relationships/hdphoto" Target="../media/hdphoto15.wdp"/><Relationship Id="rId17" Type="http://schemas.openxmlformats.org/officeDocument/2006/relationships/image" Target="../media/image72.png"/><Relationship Id="rId2" Type="http://schemas.openxmlformats.org/officeDocument/2006/relationships/image" Target="../media/image60.png"/><Relationship Id="rId16" Type="http://schemas.microsoft.com/office/2007/relationships/hdphoto" Target="../media/hdphoto1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68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microsoft.com/office/2007/relationships/hdphoto" Target="../media/hdphoto16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9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5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9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14.pn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13.jpe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microsoft.com/office/2007/relationships/hdphoto" Target="../media/hdphoto6.wdp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2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15.pn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7.xml"/><Relationship Id="rId27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000000"/>
            </a:gs>
            <a:gs pos="20000">
              <a:srgbClr val="000040"/>
            </a:gs>
            <a:gs pos="97000">
              <a:srgbClr val="8F0040"/>
            </a:gs>
            <a:gs pos="100000">
              <a:srgbClr val="F27300"/>
            </a:gs>
            <a:gs pos="100000">
              <a:srgbClr val="FFBF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21151" y="1149350"/>
            <a:ext cx="830677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V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7222" y="1149350"/>
            <a:ext cx="47481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I</a:t>
            </a:r>
          </a:p>
        </p:txBody>
      </p:sp>
      <p:sp>
        <p:nvSpPr>
          <p:cNvPr id="8" name="Rectangle 7"/>
          <p:cNvSpPr/>
          <p:nvPr/>
        </p:nvSpPr>
        <p:spPr>
          <a:xfrm>
            <a:off x="2437288" y="1149350"/>
            <a:ext cx="712054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21488" y="1149350"/>
            <a:ext cx="849913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U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57890" y="1123950"/>
            <a:ext cx="840295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A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3888" y="1149350"/>
            <a:ext cx="61908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L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32100" y="2127250"/>
            <a:ext cx="712054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03429" y="2127250"/>
            <a:ext cx="939681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O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52900" y="2127250"/>
            <a:ext cx="61908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L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48200" y="2127250"/>
            <a:ext cx="47481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I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35803" y="2127250"/>
            <a:ext cx="825868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D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40000" y="3117850"/>
            <a:ext cx="712054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55494" y="3117850"/>
            <a:ext cx="86434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H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54351" y="3117850"/>
            <a:ext cx="840295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A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29430" y="3117850"/>
            <a:ext cx="737702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P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4120" y="3117850"/>
            <a:ext cx="636713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E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29048" y="3117850"/>
            <a:ext cx="712054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40093" y="1136650"/>
            <a:ext cx="712054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S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44328" y="1149350"/>
            <a:ext cx="92846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N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09990" y="1155521"/>
            <a:ext cx="47481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I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86290" y="1155521"/>
            <a:ext cx="474810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 smtClean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I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70700" y="1149171"/>
            <a:ext cx="902812" cy="1200329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G</a:t>
            </a:r>
            <a:endParaRPr lang="en-US" sz="7200" b="1" dirty="0">
              <a:ln w="12700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6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FE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3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2F90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27F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A7A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60F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FF9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4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6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0FEF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E39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2F90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27F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6" presetClass="emph" presetSubtype="0" repeatCount="indefinite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3" presetClass="emph" presetSubtype="2" repeatCount="indefinite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4E4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3" presetClass="emph" presetSubtype="2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5F94D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8" grpId="0"/>
      <p:bldP spid="28" grpId="1"/>
      <p:bldP spid="30" grpId="0"/>
      <p:bldP spid="30" grpId="1"/>
      <p:bldP spid="32" grpId="0"/>
      <p:bldP spid="32" grpId="1"/>
      <p:bldP spid="33" grpId="0"/>
      <p:bldP spid="33" grpId="1"/>
      <p:bldP spid="34" grpId="0"/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838630" y="316231"/>
            <a:ext cx="6660000" cy="658476"/>
          </a:xfrm>
          <a:prstGeom prst="roundRect">
            <a:avLst>
              <a:gd name="adj" fmla="val 37522"/>
            </a:avLst>
          </a:prstGeom>
          <a:gradFill>
            <a:gsLst>
              <a:gs pos="0">
                <a:srgbClr val="66FFFF"/>
              </a:gs>
              <a:gs pos="100000">
                <a:schemeClr val="bg1"/>
              </a:gs>
            </a:gsLst>
            <a:lin ang="0" scaled="1"/>
          </a:gra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35629" y="397435"/>
            <a:ext cx="603518" cy="567771"/>
            <a:chOff x="604705" y="-698281"/>
            <a:chExt cx="603518" cy="567771"/>
          </a:xfrm>
        </p:grpSpPr>
        <p:sp>
          <p:nvSpPr>
            <p:cNvPr id="44" name="Oval 43"/>
            <p:cNvSpPr/>
            <p:nvPr/>
          </p:nvSpPr>
          <p:spPr>
            <a:xfrm>
              <a:off x="604705" y="-698281"/>
              <a:ext cx="567771" cy="567771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8379" y="-607909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Q.1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1175038" y="714478"/>
            <a:ext cx="684530" cy="2602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defTabSz="685800"/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6547" y="417255"/>
            <a:ext cx="5729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For each of the given solid, the two views are given. </a:t>
            </a:r>
          </a:p>
          <a:p>
            <a:r>
              <a:rPr lang="en-US" sz="1400" b="1" dirty="0" smtClean="0">
                <a:latin typeface="Bookman Old Style" pitchFamily="18" charset="0"/>
                <a:ea typeface="Cambria Math" pitchFamily="18" charset="0"/>
              </a:rPr>
              <a:t>Match for each solid the corresponding top and front views</a:t>
            </a:r>
            <a:endParaRPr lang="en-US" sz="1400" b="1" dirty="0"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3837" y="3751908"/>
            <a:ext cx="1015587" cy="101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540000">
            <a:off x="768302" y="1807374"/>
            <a:ext cx="1095225" cy="109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750" y="2883495"/>
            <a:ext cx="898161" cy="96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928232" y="1541300"/>
            <a:ext cx="873957" cy="338554"/>
          </a:xfrm>
          <a:prstGeom prst="rect">
            <a:avLst/>
          </a:prstGeom>
          <a:noFill/>
          <a:ln w="28575">
            <a:solidFill>
              <a:srgbClr val="FF6699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Object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41967" y="1541300"/>
            <a:ext cx="1194558" cy="338554"/>
          </a:xfrm>
          <a:prstGeom prst="rect">
            <a:avLst/>
          </a:prstGeom>
          <a:noFill/>
          <a:ln w="28575">
            <a:solidFill>
              <a:srgbClr val="FF6699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dirty="0"/>
              <a:t>Side view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784930" y="1541300"/>
            <a:ext cx="1136850" cy="338554"/>
          </a:xfrm>
          <a:prstGeom prst="rect">
            <a:avLst/>
          </a:prstGeom>
          <a:noFill/>
          <a:ln w="28575">
            <a:solidFill>
              <a:srgbClr val="FF6699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dirty="0"/>
              <a:t>Top view</a:t>
            </a: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t="18581" r="6215" b="19807"/>
          <a:stretch/>
        </p:blipFill>
        <p:spPr bwMode="auto">
          <a:xfrm>
            <a:off x="701861" y="2952750"/>
            <a:ext cx="1228979" cy="64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 descr="http://prima-coffee.com/sites/default/files/styles/uc_product_full/public/ancap/cups-mugs/ancap-verona-jumbo-latte-4.jpg?itok=PBxCyUk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3671" r="80000">
                        <a14:foregroundMark x1="23291" y1="39600" x2="42785" y2="16000"/>
                        <a14:foregroundMark x1="21519" y1="46800" x2="21519" y2="60400"/>
                        <a14:foregroundMark x1="38481" y1="69200" x2="66076" y2="78000"/>
                        <a14:foregroundMark x1="28354" y1="42800" x2="14684" y2="49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19" t="11343" r="19110" b="11343"/>
          <a:stretch/>
        </p:blipFill>
        <p:spPr bwMode="auto">
          <a:xfrm>
            <a:off x="4571300" y="4029934"/>
            <a:ext cx="1108677" cy="8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16" b="76606" l="1447" r="446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0" t="9012" r="54801" b="24074"/>
          <a:stretch/>
        </p:blipFill>
        <p:spPr bwMode="auto">
          <a:xfrm>
            <a:off x="2715729" y="2952750"/>
            <a:ext cx="1018071" cy="60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 descr="http://www.retonthenet.co.uk/ekmps/shops/retonthenet/images/single-vintage-cast-iron-avery-shop-weight-2-kg-kilogram-545-york-5-75-may-1975-circa-1970s-1965-p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54" y="2219452"/>
            <a:ext cx="879771" cy="6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4" y="4043054"/>
            <a:ext cx="1056373" cy="7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10" b="96133" l="4748" r="961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29" y="2219452"/>
            <a:ext cx="1018071" cy="546800"/>
          </a:xfrm>
          <a:prstGeom prst="rect">
            <a:avLst/>
          </a:prstGeom>
          <a:noFill/>
          <a:ln>
            <a:noFill/>
          </a:ln>
          <a:effectLst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3" name="Straight Connector 72"/>
          <p:cNvCxnSpPr/>
          <p:nvPr/>
        </p:nvCxnSpPr>
        <p:spPr>
          <a:xfrm>
            <a:off x="1491651" y="2386924"/>
            <a:ext cx="1480149" cy="164301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505200" y="3557789"/>
            <a:ext cx="1279730" cy="76656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64181" y="1206020"/>
            <a:ext cx="126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bottle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4" grpId="0" animBg="1"/>
      <p:bldP spid="65" grpId="0" animBg="1"/>
      <p:bldP spid="66" grpId="0" animBg="1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923974" y="438150"/>
            <a:ext cx="666000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FF9999"/>
              </a:gs>
              <a:gs pos="100000">
                <a:schemeClr val="bg1"/>
              </a:gs>
            </a:gsLst>
            <a:lin ang="0" scaled="1"/>
            <a:tileRect/>
          </a:gradFill>
          <a:ln w="19050">
            <a:solidFill>
              <a:srgbClr val="FF43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83486" y="504334"/>
            <a:ext cx="699710" cy="624548"/>
            <a:chOff x="508513" y="-702286"/>
            <a:chExt cx="699710" cy="624548"/>
          </a:xfrm>
        </p:grpSpPr>
        <p:sp>
          <p:nvSpPr>
            <p:cNvPr id="44" name="Flowchart: Preparation 43"/>
            <p:cNvSpPr/>
            <p:nvPr/>
          </p:nvSpPr>
          <p:spPr>
            <a:xfrm>
              <a:off x="508513" y="-702286"/>
              <a:ext cx="687003" cy="624548"/>
            </a:xfrm>
            <a:prstGeom prst="flowChartPreparation">
              <a:avLst/>
            </a:prstGeom>
            <a:solidFill>
              <a:srgbClr val="FF434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8379" y="-607909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Q.1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260382" y="836398"/>
            <a:ext cx="684530" cy="2602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defTabSz="685800"/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61891" y="539175"/>
            <a:ext cx="6524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For each of the given solid, the two views are given. </a:t>
            </a:r>
          </a:p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Match for each solid the corresponding top and front views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3837" y="3751908"/>
            <a:ext cx="1015587" cy="101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540000">
            <a:off x="768302" y="1807374"/>
            <a:ext cx="1095225" cy="109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750" y="2883495"/>
            <a:ext cx="898161" cy="96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928232" y="1541300"/>
            <a:ext cx="873957" cy="338554"/>
          </a:xfrm>
          <a:prstGeom prst="rect">
            <a:avLst/>
          </a:prstGeom>
          <a:solidFill>
            <a:srgbClr val="00CC5C"/>
          </a:solidFill>
          <a:ln w="19050">
            <a:solidFill>
              <a:srgbClr val="FF6699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Object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41967" y="1541300"/>
            <a:ext cx="1194558" cy="338554"/>
          </a:xfrm>
          <a:prstGeom prst="rect">
            <a:avLst/>
          </a:prstGeom>
          <a:solidFill>
            <a:srgbClr val="00CC5C"/>
          </a:solidFill>
          <a:ln w="19050">
            <a:solidFill>
              <a:srgbClr val="FF6699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dirty="0"/>
              <a:t>Side view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784930" y="1541300"/>
            <a:ext cx="1136850" cy="338554"/>
          </a:xfrm>
          <a:prstGeom prst="rect">
            <a:avLst/>
          </a:prstGeom>
          <a:solidFill>
            <a:srgbClr val="00CC5C"/>
          </a:solidFill>
          <a:ln w="19050">
            <a:solidFill>
              <a:srgbClr val="FF6699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dirty="0"/>
              <a:t>Top view</a:t>
            </a: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t="18581" r="6215" b="19807"/>
          <a:stretch/>
        </p:blipFill>
        <p:spPr bwMode="auto">
          <a:xfrm>
            <a:off x="701861" y="2952750"/>
            <a:ext cx="1228979" cy="64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 descr="http://prima-coffee.com/sites/default/files/styles/uc_product_full/public/ancap/cups-mugs/ancap-verona-jumbo-latte-4.jpg?itok=PBxCyUk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9" t="11343" r="19110" b="11343"/>
          <a:stretch/>
        </p:blipFill>
        <p:spPr bwMode="auto">
          <a:xfrm>
            <a:off x="4571300" y="4029934"/>
            <a:ext cx="1108677" cy="8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 t="9012" r="54801" b="24074"/>
          <a:stretch/>
        </p:blipFill>
        <p:spPr bwMode="auto">
          <a:xfrm>
            <a:off x="2715729" y="2952750"/>
            <a:ext cx="1018071" cy="60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 descr="http://www.retonthenet.co.uk/ekmps/shops/retonthenet/images/single-vintage-cast-iron-avery-shop-weight-2-kg-kilogram-545-york-5-75-may-1975-circa-1970s-1965-p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54" y="2219452"/>
            <a:ext cx="879771" cy="6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4" y="4043054"/>
            <a:ext cx="1056373" cy="7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10" b="96133" l="4748" r="961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29" y="2219452"/>
            <a:ext cx="1018071" cy="546800"/>
          </a:xfrm>
          <a:prstGeom prst="rect">
            <a:avLst/>
          </a:prstGeom>
          <a:noFill/>
          <a:ln>
            <a:noFill/>
          </a:ln>
          <a:effectLst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3" name="Straight Connector 72"/>
          <p:cNvCxnSpPr/>
          <p:nvPr/>
        </p:nvCxnSpPr>
        <p:spPr>
          <a:xfrm>
            <a:off x="1491651" y="2386924"/>
            <a:ext cx="1480149" cy="164301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505200" y="3557789"/>
            <a:ext cx="1279730" cy="76656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64181" y="1206020"/>
            <a:ext cx="126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bottle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2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4" grpId="0" animBg="1"/>
      <p:bldP spid="65" grpId="0" animBg="1"/>
      <p:bldP spid="66" grpId="0" animBg="1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966" y="3875174"/>
            <a:ext cx="839328" cy="98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923974" y="438150"/>
            <a:ext cx="666000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83486" y="504334"/>
            <a:ext cx="699710" cy="624548"/>
            <a:chOff x="508513" y="-702286"/>
            <a:chExt cx="699710" cy="624548"/>
          </a:xfrm>
        </p:grpSpPr>
        <p:sp>
          <p:nvSpPr>
            <p:cNvPr id="44" name="Flowchart: Preparation 43"/>
            <p:cNvSpPr/>
            <p:nvPr/>
          </p:nvSpPr>
          <p:spPr>
            <a:xfrm>
              <a:off x="508513" y="-702286"/>
              <a:ext cx="687003" cy="624548"/>
            </a:xfrm>
            <a:prstGeom prst="flowChartPreparation">
              <a:avLst/>
            </a:prstGeom>
            <a:solidFill>
              <a:srgbClr val="FF33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8379" y="-607909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Q.1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217867" y="836398"/>
            <a:ext cx="752983" cy="260228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51700">
                <a:srgbClr val="FFC5C4"/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1161891" y="539175"/>
            <a:ext cx="6524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For each of the given solid, the two views are given. </a:t>
            </a:r>
          </a:p>
          <a:p>
            <a:r>
              <a:rPr lang="en-IN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Match for each solid the corresponding top and front views</a:t>
            </a:r>
          </a:p>
        </p:txBody>
      </p:sp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540000">
            <a:off x="863342" y="1954319"/>
            <a:ext cx="905145" cy="996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9"/>
          <a:stretch/>
        </p:blipFill>
        <p:spPr bwMode="auto">
          <a:xfrm>
            <a:off x="4784623" y="3146794"/>
            <a:ext cx="682030" cy="655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t="18581" r="6215" b="19807"/>
          <a:stretch/>
        </p:blipFill>
        <p:spPr bwMode="auto">
          <a:xfrm>
            <a:off x="701861" y="3172206"/>
            <a:ext cx="1228979" cy="64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 descr="http://prima-coffee.com/sites/default/files/styles/uc_product_full/public/ancap/cups-mugs/ancap-verona-jumbo-latte-4.jpg?itok=PBxCyUk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9" t="11343" r="19110" b="11343"/>
          <a:stretch/>
        </p:blipFill>
        <p:spPr bwMode="auto">
          <a:xfrm>
            <a:off x="4362613" y="2178787"/>
            <a:ext cx="1108677" cy="8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 t="9012" r="54801" b="24074"/>
          <a:stretch/>
        </p:blipFill>
        <p:spPr bwMode="auto">
          <a:xfrm>
            <a:off x="2715729" y="3172206"/>
            <a:ext cx="1018071" cy="60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 descr="http://www.retonthenet.co.uk/ekmps/shops/retonthenet/images/single-vintage-cast-iron-avery-shop-weight-2-kg-kilogram-545-york-5-75-may-1975-circa-1970s-1965-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52" y="4120388"/>
            <a:ext cx="879771" cy="6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4" y="4043054"/>
            <a:ext cx="1056373" cy="7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10" b="96133" l="4748" r="961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29" y="2329180"/>
            <a:ext cx="1018071" cy="546800"/>
          </a:xfrm>
          <a:prstGeom prst="rect">
            <a:avLst/>
          </a:prstGeom>
          <a:noFill/>
          <a:ln>
            <a:noFill/>
          </a:ln>
          <a:effectLst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3" name="Straight Connector 72"/>
          <p:cNvCxnSpPr/>
          <p:nvPr/>
        </p:nvCxnSpPr>
        <p:spPr>
          <a:xfrm flipV="1">
            <a:off x="1672346" y="2670048"/>
            <a:ext cx="1107430" cy="153772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718560" y="2621280"/>
            <a:ext cx="975360" cy="146304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8232" y="154130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Object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41967" y="154130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Side view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84930" y="15413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Top view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4181" y="1206020"/>
            <a:ext cx="1261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Weight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9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923974" y="438150"/>
            <a:ext cx="666000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83486" y="504334"/>
            <a:ext cx="699710" cy="624548"/>
            <a:chOff x="508513" y="-702286"/>
            <a:chExt cx="699710" cy="624548"/>
          </a:xfrm>
        </p:grpSpPr>
        <p:sp>
          <p:nvSpPr>
            <p:cNvPr id="44" name="Flowchart: Preparation 43"/>
            <p:cNvSpPr/>
            <p:nvPr/>
          </p:nvSpPr>
          <p:spPr>
            <a:xfrm>
              <a:off x="508513" y="-702286"/>
              <a:ext cx="687003" cy="624548"/>
            </a:xfrm>
            <a:prstGeom prst="flowChartPreparation">
              <a:avLst/>
            </a:prstGeom>
            <a:solidFill>
              <a:srgbClr val="FF33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08379" y="-607909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Q.1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258824" y="836398"/>
            <a:ext cx="565727" cy="260228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51700">
                <a:srgbClr val="FFC5C4"/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TextBox 40"/>
          <p:cNvSpPr txBox="1"/>
          <p:nvPr/>
        </p:nvSpPr>
        <p:spPr>
          <a:xfrm>
            <a:off x="1161891" y="539175"/>
            <a:ext cx="6524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For each of the given solid, the two views are given.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Match for each solid the corresponding top and front views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8970" y="3751908"/>
            <a:ext cx="865321" cy="101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540000">
            <a:off x="599234" y="1855851"/>
            <a:ext cx="1457745" cy="110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750" y="2932772"/>
            <a:ext cx="898161" cy="86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t="18581" r="6215" b="19807"/>
          <a:stretch/>
        </p:blipFill>
        <p:spPr bwMode="auto">
          <a:xfrm>
            <a:off x="701861" y="3145962"/>
            <a:ext cx="1228979" cy="64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" name="Picture 5" descr="http://prima-coffee.com/sites/default/files/styles/uc_product_full/public/ancap/cups-mugs/ancap-verona-jumbo-latte-4.jpg?itok=PBxCyUk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9" t="11343" r="19110" b="11343"/>
          <a:stretch/>
        </p:blipFill>
        <p:spPr bwMode="auto">
          <a:xfrm>
            <a:off x="4571300" y="4029934"/>
            <a:ext cx="1108677" cy="8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" t="9012" r="54801" b="24074"/>
          <a:stretch/>
        </p:blipFill>
        <p:spPr bwMode="auto">
          <a:xfrm>
            <a:off x="2772594" y="2057464"/>
            <a:ext cx="1018071" cy="60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4" descr="http://www.retonthenet.co.uk/ekmps/shops/retonthenet/images/single-vintage-cast-iron-avery-shop-weight-2-kg-kilogram-545-york-5-75-may-1975-circa-1970s-1965-p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54" y="2359984"/>
            <a:ext cx="879771" cy="6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4" y="4043054"/>
            <a:ext cx="1056373" cy="79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10" b="96133" l="4748" r="961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220" y="3195085"/>
            <a:ext cx="1018071" cy="546800"/>
          </a:xfrm>
          <a:prstGeom prst="rect">
            <a:avLst/>
          </a:prstGeom>
          <a:noFill/>
          <a:ln>
            <a:noFill/>
          </a:ln>
          <a:effectLst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3" name="Straight Connector 72"/>
          <p:cNvCxnSpPr/>
          <p:nvPr/>
        </p:nvCxnSpPr>
        <p:spPr>
          <a:xfrm flipV="1">
            <a:off x="1999488" y="2462785"/>
            <a:ext cx="707136" cy="975359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827119" y="2448905"/>
            <a:ext cx="720497" cy="151349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28232" y="154130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Object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1967" y="154130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Side view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84930" y="15413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Top view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9797" y="1206020"/>
            <a:ext cx="2032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Cup &amp; saucer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/>
      <p:bldP spid="24" grpId="0"/>
      <p:bldP spid="25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923974" y="438150"/>
            <a:ext cx="666000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483486" y="504334"/>
            <a:ext cx="699710" cy="624548"/>
            <a:chOff x="508513" y="-702286"/>
            <a:chExt cx="699710" cy="624548"/>
          </a:xfrm>
        </p:grpSpPr>
        <p:sp>
          <p:nvSpPr>
            <p:cNvPr id="50" name="Flowchart: Preparation 49"/>
            <p:cNvSpPr/>
            <p:nvPr/>
          </p:nvSpPr>
          <p:spPr>
            <a:xfrm>
              <a:off x="508513" y="-702286"/>
              <a:ext cx="687003" cy="624548"/>
            </a:xfrm>
            <a:prstGeom prst="flowChartPreparation">
              <a:avLst/>
            </a:prstGeom>
            <a:solidFill>
              <a:srgbClr val="FF33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8379" y="-607909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Q.1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241214" y="843063"/>
            <a:ext cx="705272" cy="236571"/>
          </a:xfrm>
          <a:prstGeom prst="rect">
            <a:avLst/>
          </a:prstGeom>
          <a:gradFill>
            <a:gsLst>
              <a:gs pos="0">
                <a:schemeClr val="accent2">
                  <a:tint val="50000"/>
                  <a:satMod val="300000"/>
                </a:schemeClr>
              </a:gs>
              <a:gs pos="51700">
                <a:srgbClr val="FFC5C4"/>
              </a:gs>
              <a:gs pos="100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762" y="3885032"/>
            <a:ext cx="1188079" cy="89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540000">
            <a:off x="798116" y="1966151"/>
            <a:ext cx="770159" cy="114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9"/>
          <a:stretch/>
        </p:blipFill>
        <p:spPr bwMode="auto">
          <a:xfrm>
            <a:off x="4787701" y="3060067"/>
            <a:ext cx="792587" cy="76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" t="18581" r="6215" b="19807"/>
          <a:stretch/>
        </p:blipFill>
        <p:spPr bwMode="auto">
          <a:xfrm>
            <a:off x="786760" y="3309489"/>
            <a:ext cx="1141613" cy="60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5" descr="http://prima-coffee.com/sites/default/files/styles/uc_product_full/public/ancap/cups-mugs/ancap-verona-jumbo-latte-4.jpg?itok=PBxCyUk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9" t="11343" r="19110" b="11343"/>
          <a:stretch/>
        </p:blipFill>
        <p:spPr bwMode="auto">
          <a:xfrm>
            <a:off x="4650199" y="3969449"/>
            <a:ext cx="1211482" cy="8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9595" y="2952750"/>
            <a:ext cx="516208" cy="82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5754" y="2064146"/>
            <a:ext cx="1175927" cy="67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5" y="4021573"/>
            <a:ext cx="1212827" cy="683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210" b="96133" l="4748" r="961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29" y="2114549"/>
            <a:ext cx="1171648" cy="629285"/>
          </a:xfrm>
          <a:prstGeom prst="rect">
            <a:avLst/>
          </a:prstGeom>
          <a:noFill/>
          <a:ln>
            <a:noFill/>
          </a:ln>
          <a:effectLst/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161967" y="539175"/>
            <a:ext cx="659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For each of the given solid, the two views are given.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Match for each solid the corresponding top and front views</a:t>
            </a:r>
          </a:p>
        </p:txBody>
      </p:sp>
      <p:cxnSp>
        <p:nvCxnSpPr>
          <p:cNvPr id="42" name="Straight Connector 41"/>
          <p:cNvCxnSpPr>
            <a:endCxn id="37" idx="1"/>
          </p:cNvCxnSpPr>
          <p:nvPr/>
        </p:nvCxnSpPr>
        <p:spPr>
          <a:xfrm>
            <a:off x="1672346" y="2602867"/>
            <a:ext cx="1477249" cy="76112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712582" y="2800350"/>
            <a:ext cx="1240418" cy="64080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8232" y="154130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Object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1967" y="1541300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Side view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4930" y="15413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Top view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9797" y="1206020"/>
            <a:ext cx="15504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 Container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9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/>
      <p:bldP spid="25" grpId="0"/>
      <p:bldP spid="26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781430" y="2569770"/>
            <a:ext cx="92107" cy="136780"/>
          </a:xfrm>
          <a:custGeom>
            <a:avLst/>
            <a:gdLst>
              <a:gd name="connsiteX0" fmla="*/ 0 w 101318"/>
              <a:gd name="connsiteY0" fmla="*/ 0 h 136780"/>
              <a:gd name="connsiteX1" fmla="*/ 5066 w 101318"/>
              <a:gd name="connsiteY1" fmla="*/ 136780 h 136780"/>
              <a:gd name="connsiteX2" fmla="*/ 101318 w 101318"/>
              <a:gd name="connsiteY2" fmla="*/ 134247 h 136780"/>
              <a:gd name="connsiteX3" fmla="*/ 96252 w 101318"/>
              <a:gd name="connsiteY3" fmla="*/ 86121 h 136780"/>
              <a:gd name="connsiteX4" fmla="*/ 0 w 101318"/>
              <a:gd name="connsiteY4" fmla="*/ 0 h 13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18" h="136780">
                <a:moveTo>
                  <a:pt x="0" y="0"/>
                </a:moveTo>
                <a:lnTo>
                  <a:pt x="5066" y="136780"/>
                </a:lnTo>
                <a:lnTo>
                  <a:pt x="101318" y="134247"/>
                </a:lnTo>
                <a:lnTo>
                  <a:pt x="96252" y="8612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Garamond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23974" y="438150"/>
            <a:ext cx="639000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83486" y="504334"/>
            <a:ext cx="699710" cy="624548"/>
            <a:chOff x="508513" y="-702286"/>
            <a:chExt cx="699710" cy="624548"/>
          </a:xfrm>
        </p:grpSpPr>
        <p:sp>
          <p:nvSpPr>
            <p:cNvPr id="52" name="Flowchart: Preparation 51"/>
            <p:cNvSpPr/>
            <p:nvPr/>
          </p:nvSpPr>
          <p:spPr>
            <a:xfrm>
              <a:off x="508513" y="-702286"/>
              <a:ext cx="687003" cy="624548"/>
            </a:xfrm>
            <a:prstGeom prst="flowChartPreparation">
              <a:avLst/>
            </a:prstGeom>
            <a:solidFill>
              <a:srgbClr val="FF3399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79" y="-607909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Q.1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729231" y="972918"/>
            <a:ext cx="424689" cy="2365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160008" y="740796"/>
            <a:ext cx="535977" cy="2602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648390" y="765180"/>
            <a:ext cx="388227" cy="2602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729231" y="972256"/>
            <a:ext cx="424689" cy="2365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160008" y="740796"/>
            <a:ext cx="535977" cy="2602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648390" y="765180"/>
            <a:ext cx="388227" cy="2602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6416" y="5281217"/>
            <a:ext cx="767669" cy="1312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9833" y="5226373"/>
            <a:ext cx="387860" cy="111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848" y="5652295"/>
            <a:ext cx="1280225" cy="5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0462" y="4857750"/>
            <a:ext cx="764934" cy="158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5741" y="3776648"/>
            <a:ext cx="1373320" cy="3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84" y="3787463"/>
            <a:ext cx="1371600" cy="3368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65" y="3600684"/>
            <a:ext cx="1244435" cy="8306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049" y="3393459"/>
            <a:ext cx="1123737" cy="92149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073247" y="224622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Top</a:t>
            </a:r>
            <a:endParaRPr lang="en-US" b="1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98568" y="2841487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Side</a:t>
            </a:r>
            <a:endParaRPr lang="en-US" b="1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63868" y="2889295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Front</a:t>
            </a:r>
            <a:endParaRPr lang="en-US" b="1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27155" y="4192072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Top</a:t>
            </a:r>
            <a:endParaRPr lang="en-US" b="1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70811" y="4192072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Side</a:t>
            </a:r>
            <a:endParaRPr lang="en-US" b="1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741396" y="4192072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Front</a:t>
            </a:r>
            <a:endParaRPr lang="en-US" b="1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5838" y="441198"/>
            <a:ext cx="6009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For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each of the given solid, the three views are given. </a:t>
            </a:r>
            <a:endParaRPr lang="en-US" sz="1600" b="1" dirty="0" smtClean="0">
              <a:solidFill>
                <a:srgbClr val="0000FF"/>
              </a:solidFill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Identify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for each solid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the corresponding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top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, front 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and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side views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09" y="1413324"/>
            <a:ext cx="1025713" cy="1387730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27" y="1459049"/>
            <a:ext cx="513137" cy="13898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03" y="1627765"/>
            <a:ext cx="998360" cy="5770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33565" y="1791844"/>
            <a:ext cx="371903" cy="1131683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  <a:lumMod val="65000"/>
                </a:srgbClr>
              </a:gs>
              <a:gs pos="50000">
                <a:srgbClr val="0070C0"/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5567" y="1453268"/>
            <a:ext cx="731863" cy="338135"/>
          </a:xfrm>
          <a:custGeom>
            <a:avLst/>
            <a:gdLst>
              <a:gd name="connsiteX0" fmla="*/ 0 w 620813"/>
              <a:gd name="connsiteY0" fmla="*/ 0 h 285750"/>
              <a:gd name="connsiteX1" fmla="*/ 620813 w 620813"/>
              <a:gd name="connsiteY1" fmla="*/ 0 h 285750"/>
              <a:gd name="connsiteX2" fmla="*/ 620813 w 620813"/>
              <a:gd name="connsiteY2" fmla="*/ 285750 h 285750"/>
              <a:gd name="connsiteX3" fmla="*/ 0 w 620813"/>
              <a:gd name="connsiteY3" fmla="*/ 285750 h 285750"/>
              <a:gd name="connsiteX4" fmla="*/ 0 w 620813"/>
              <a:gd name="connsiteY4" fmla="*/ 0 h 285750"/>
              <a:gd name="connsiteX0" fmla="*/ 0 w 620813"/>
              <a:gd name="connsiteY0" fmla="*/ 44388 h 330138"/>
              <a:gd name="connsiteX1" fmla="*/ 301217 w 620813"/>
              <a:gd name="connsiteY1" fmla="*/ 0 h 330138"/>
              <a:gd name="connsiteX2" fmla="*/ 620813 w 620813"/>
              <a:gd name="connsiteY2" fmla="*/ 330138 h 330138"/>
              <a:gd name="connsiteX3" fmla="*/ 0 w 620813"/>
              <a:gd name="connsiteY3" fmla="*/ 330138 h 330138"/>
              <a:gd name="connsiteX4" fmla="*/ 0 w 620813"/>
              <a:gd name="connsiteY4" fmla="*/ 44388 h 330138"/>
              <a:gd name="connsiteX0" fmla="*/ 0 w 736223"/>
              <a:gd name="connsiteY0" fmla="*/ 0 h 336056"/>
              <a:gd name="connsiteX1" fmla="*/ 416627 w 736223"/>
              <a:gd name="connsiteY1" fmla="*/ 5918 h 336056"/>
              <a:gd name="connsiteX2" fmla="*/ 736223 w 736223"/>
              <a:gd name="connsiteY2" fmla="*/ 336056 h 336056"/>
              <a:gd name="connsiteX3" fmla="*/ 115410 w 736223"/>
              <a:gd name="connsiteY3" fmla="*/ 336056 h 336056"/>
              <a:gd name="connsiteX4" fmla="*/ 0 w 736223"/>
              <a:gd name="connsiteY4" fmla="*/ 0 h 336056"/>
              <a:gd name="connsiteX0" fmla="*/ 0 w 736223"/>
              <a:gd name="connsiteY0" fmla="*/ 0 h 336056"/>
              <a:gd name="connsiteX1" fmla="*/ 416627 w 736223"/>
              <a:gd name="connsiteY1" fmla="*/ 5918 h 336056"/>
              <a:gd name="connsiteX2" fmla="*/ 736223 w 736223"/>
              <a:gd name="connsiteY2" fmla="*/ 336056 h 336056"/>
              <a:gd name="connsiteX3" fmla="*/ 322556 w 736223"/>
              <a:gd name="connsiteY3" fmla="*/ 330137 h 336056"/>
              <a:gd name="connsiteX4" fmla="*/ 0 w 736223"/>
              <a:gd name="connsiteY4" fmla="*/ 0 h 336056"/>
              <a:gd name="connsiteX0" fmla="*/ 0 w 724386"/>
              <a:gd name="connsiteY0" fmla="*/ 0 h 333096"/>
              <a:gd name="connsiteX1" fmla="*/ 404790 w 724386"/>
              <a:gd name="connsiteY1" fmla="*/ 2958 h 333096"/>
              <a:gd name="connsiteX2" fmla="*/ 724386 w 724386"/>
              <a:gd name="connsiteY2" fmla="*/ 333096 h 333096"/>
              <a:gd name="connsiteX3" fmla="*/ 310719 w 724386"/>
              <a:gd name="connsiteY3" fmla="*/ 327177 h 333096"/>
              <a:gd name="connsiteX4" fmla="*/ 0 w 724386"/>
              <a:gd name="connsiteY4" fmla="*/ 0 h 333096"/>
              <a:gd name="connsiteX0" fmla="*/ 0 w 724386"/>
              <a:gd name="connsiteY0" fmla="*/ 0 h 333096"/>
              <a:gd name="connsiteX1" fmla="*/ 404790 w 724386"/>
              <a:gd name="connsiteY1" fmla="*/ 2958 h 333096"/>
              <a:gd name="connsiteX2" fmla="*/ 724386 w 724386"/>
              <a:gd name="connsiteY2" fmla="*/ 333096 h 333096"/>
              <a:gd name="connsiteX3" fmla="*/ 328474 w 724386"/>
              <a:gd name="connsiteY3" fmla="*/ 321258 h 333096"/>
              <a:gd name="connsiteX4" fmla="*/ 0 w 724386"/>
              <a:gd name="connsiteY4" fmla="*/ 0 h 333096"/>
              <a:gd name="connsiteX0" fmla="*/ 0 w 724386"/>
              <a:gd name="connsiteY0" fmla="*/ 0 h 336054"/>
              <a:gd name="connsiteX1" fmla="*/ 404790 w 724386"/>
              <a:gd name="connsiteY1" fmla="*/ 2958 h 336054"/>
              <a:gd name="connsiteX2" fmla="*/ 724386 w 724386"/>
              <a:gd name="connsiteY2" fmla="*/ 333096 h 336054"/>
              <a:gd name="connsiteX3" fmla="*/ 313678 w 724386"/>
              <a:gd name="connsiteY3" fmla="*/ 336054 h 336054"/>
              <a:gd name="connsiteX4" fmla="*/ 0 w 724386"/>
              <a:gd name="connsiteY4" fmla="*/ 0 h 336054"/>
              <a:gd name="connsiteX0" fmla="*/ 0 w 739182"/>
              <a:gd name="connsiteY0" fmla="*/ 5920 h 333096"/>
              <a:gd name="connsiteX1" fmla="*/ 419586 w 739182"/>
              <a:gd name="connsiteY1" fmla="*/ 0 h 333096"/>
              <a:gd name="connsiteX2" fmla="*/ 739182 w 739182"/>
              <a:gd name="connsiteY2" fmla="*/ 330138 h 333096"/>
              <a:gd name="connsiteX3" fmla="*/ 328474 w 739182"/>
              <a:gd name="connsiteY3" fmla="*/ 333096 h 333096"/>
              <a:gd name="connsiteX4" fmla="*/ 0 w 739182"/>
              <a:gd name="connsiteY4" fmla="*/ 5920 h 333096"/>
              <a:gd name="connsiteX0" fmla="*/ 0 w 727345"/>
              <a:gd name="connsiteY0" fmla="*/ 0 h 339013"/>
              <a:gd name="connsiteX1" fmla="*/ 407749 w 727345"/>
              <a:gd name="connsiteY1" fmla="*/ 5917 h 339013"/>
              <a:gd name="connsiteX2" fmla="*/ 727345 w 727345"/>
              <a:gd name="connsiteY2" fmla="*/ 336055 h 339013"/>
              <a:gd name="connsiteX3" fmla="*/ 316637 w 727345"/>
              <a:gd name="connsiteY3" fmla="*/ 339013 h 339013"/>
              <a:gd name="connsiteX4" fmla="*/ 0 w 727345"/>
              <a:gd name="connsiteY4" fmla="*/ 0 h 339013"/>
              <a:gd name="connsiteX0" fmla="*/ 0 w 742142"/>
              <a:gd name="connsiteY0" fmla="*/ 2961 h 333096"/>
              <a:gd name="connsiteX1" fmla="*/ 422546 w 742142"/>
              <a:gd name="connsiteY1" fmla="*/ 0 h 333096"/>
              <a:gd name="connsiteX2" fmla="*/ 742142 w 742142"/>
              <a:gd name="connsiteY2" fmla="*/ 330138 h 333096"/>
              <a:gd name="connsiteX3" fmla="*/ 331434 w 742142"/>
              <a:gd name="connsiteY3" fmla="*/ 333096 h 333096"/>
              <a:gd name="connsiteX4" fmla="*/ 0 w 742142"/>
              <a:gd name="connsiteY4" fmla="*/ 2961 h 333096"/>
              <a:gd name="connsiteX0" fmla="*/ 0 w 739182"/>
              <a:gd name="connsiteY0" fmla="*/ 0 h 344931"/>
              <a:gd name="connsiteX1" fmla="*/ 419586 w 739182"/>
              <a:gd name="connsiteY1" fmla="*/ 11835 h 344931"/>
              <a:gd name="connsiteX2" fmla="*/ 739182 w 739182"/>
              <a:gd name="connsiteY2" fmla="*/ 341973 h 344931"/>
              <a:gd name="connsiteX3" fmla="*/ 328474 w 739182"/>
              <a:gd name="connsiteY3" fmla="*/ 344931 h 344931"/>
              <a:gd name="connsiteX4" fmla="*/ 0 w 739182"/>
              <a:gd name="connsiteY4" fmla="*/ 0 h 34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182" h="344931">
                <a:moveTo>
                  <a:pt x="0" y="0"/>
                </a:moveTo>
                <a:lnTo>
                  <a:pt x="419586" y="11835"/>
                </a:lnTo>
                <a:lnTo>
                  <a:pt x="739182" y="341973"/>
                </a:lnTo>
                <a:lnTo>
                  <a:pt x="328474" y="3449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  <a:lumMod val="65000"/>
                </a:srgbClr>
              </a:gs>
              <a:gs pos="50000">
                <a:srgbClr val="0070C0"/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6213" y="1624798"/>
            <a:ext cx="193302" cy="1308717"/>
          </a:xfrm>
          <a:custGeom>
            <a:avLst/>
            <a:gdLst>
              <a:gd name="connsiteX0" fmla="*/ 0 w 154831"/>
              <a:gd name="connsiteY0" fmla="*/ 0 h 1143000"/>
              <a:gd name="connsiteX1" fmla="*/ 154831 w 154831"/>
              <a:gd name="connsiteY1" fmla="*/ 0 h 1143000"/>
              <a:gd name="connsiteX2" fmla="*/ 154831 w 154831"/>
              <a:gd name="connsiteY2" fmla="*/ 1143000 h 1143000"/>
              <a:gd name="connsiteX3" fmla="*/ 0 w 154831"/>
              <a:gd name="connsiteY3" fmla="*/ 1143000 h 1143000"/>
              <a:gd name="connsiteX4" fmla="*/ 0 w 154831"/>
              <a:gd name="connsiteY4" fmla="*/ 0 h 1143000"/>
              <a:gd name="connsiteX0" fmla="*/ 0 w 169628"/>
              <a:gd name="connsiteY0" fmla="*/ 0 h 1143000"/>
              <a:gd name="connsiteX1" fmla="*/ 169628 w 169628"/>
              <a:gd name="connsiteY1" fmla="*/ 139083 h 1143000"/>
              <a:gd name="connsiteX2" fmla="*/ 154831 w 169628"/>
              <a:gd name="connsiteY2" fmla="*/ 1143000 h 1143000"/>
              <a:gd name="connsiteX3" fmla="*/ 0 w 169628"/>
              <a:gd name="connsiteY3" fmla="*/ 1143000 h 1143000"/>
              <a:gd name="connsiteX4" fmla="*/ 0 w 169628"/>
              <a:gd name="connsiteY4" fmla="*/ 0 h 1143000"/>
              <a:gd name="connsiteX0" fmla="*/ 0 w 184424"/>
              <a:gd name="connsiteY0" fmla="*/ 0 h 1175552"/>
              <a:gd name="connsiteX1" fmla="*/ 184424 w 184424"/>
              <a:gd name="connsiteY1" fmla="*/ 171635 h 1175552"/>
              <a:gd name="connsiteX2" fmla="*/ 169627 w 184424"/>
              <a:gd name="connsiteY2" fmla="*/ 1175552 h 1175552"/>
              <a:gd name="connsiteX3" fmla="*/ 14796 w 184424"/>
              <a:gd name="connsiteY3" fmla="*/ 1175552 h 1175552"/>
              <a:gd name="connsiteX4" fmla="*/ 0 w 184424"/>
              <a:gd name="connsiteY4" fmla="*/ 0 h 1175552"/>
              <a:gd name="connsiteX0" fmla="*/ 8878 w 193302"/>
              <a:gd name="connsiteY0" fmla="*/ 0 h 1175552"/>
              <a:gd name="connsiteX1" fmla="*/ 193302 w 193302"/>
              <a:gd name="connsiteY1" fmla="*/ 171635 h 1175552"/>
              <a:gd name="connsiteX2" fmla="*/ 178505 w 193302"/>
              <a:gd name="connsiteY2" fmla="*/ 1175552 h 1175552"/>
              <a:gd name="connsiteX3" fmla="*/ 0 w 193302"/>
              <a:gd name="connsiteY3" fmla="*/ 1140041 h 1175552"/>
              <a:gd name="connsiteX4" fmla="*/ 8878 w 193302"/>
              <a:gd name="connsiteY4" fmla="*/ 0 h 1175552"/>
              <a:gd name="connsiteX0" fmla="*/ 8878 w 193302"/>
              <a:gd name="connsiteY0" fmla="*/ 0 h 1308717"/>
              <a:gd name="connsiteX1" fmla="*/ 193302 w 193302"/>
              <a:gd name="connsiteY1" fmla="*/ 171635 h 1308717"/>
              <a:gd name="connsiteX2" fmla="*/ 178505 w 193302"/>
              <a:gd name="connsiteY2" fmla="*/ 1308717 h 1308717"/>
              <a:gd name="connsiteX3" fmla="*/ 0 w 193302"/>
              <a:gd name="connsiteY3" fmla="*/ 1140041 h 1308717"/>
              <a:gd name="connsiteX4" fmla="*/ 8878 w 193302"/>
              <a:gd name="connsiteY4" fmla="*/ 0 h 1308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02" h="1308717">
                <a:moveTo>
                  <a:pt x="8878" y="0"/>
                </a:moveTo>
                <a:lnTo>
                  <a:pt x="193302" y="171635"/>
                </a:lnTo>
                <a:lnTo>
                  <a:pt x="178505" y="1308717"/>
                </a:lnTo>
                <a:lnTo>
                  <a:pt x="0" y="1140041"/>
                </a:lnTo>
                <a:cubicBezTo>
                  <a:pt x="2959" y="760027"/>
                  <a:pt x="5919" y="380014"/>
                  <a:pt x="887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  <a:lumMod val="65000"/>
                </a:srgbClr>
              </a:gs>
              <a:gs pos="50000">
                <a:srgbClr val="0070C0"/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55" name="Rectangle 3"/>
          <p:cNvSpPr/>
          <p:nvPr/>
        </p:nvSpPr>
        <p:spPr>
          <a:xfrm>
            <a:off x="783108" y="1449871"/>
            <a:ext cx="184424" cy="1314636"/>
          </a:xfrm>
          <a:custGeom>
            <a:avLst/>
            <a:gdLst>
              <a:gd name="connsiteX0" fmla="*/ 0 w 154831"/>
              <a:gd name="connsiteY0" fmla="*/ 0 h 1143000"/>
              <a:gd name="connsiteX1" fmla="*/ 154831 w 154831"/>
              <a:gd name="connsiteY1" fmla="*/ 0 h 1143000"/>
              <a:gd name="connsiteX2" fmla="*/ 154831 w 154831"/>
              <a:gd name="connsiteY2" fmla="*/ 1143000 h 1143000"/>
              <a:gd name="connsiteX3" fmla="*/ 0 w 154831"/>
              <a:gd name="connsiteY3" fmla="*/ 1143000 h 1143000"/>
              <a:gd name="connsiteX4" fmla="*/ 0 w 154831"/>
              <a:gd name="connsiteY4" fmla="*/ 0 h 1143000"/>
              <a:gd name="connsiteX0" fmla="*/ 0 w 169628"/>
              <a:gd name="connsiteY0" fmla="*/ 0 h 1143000"/>
              <a:gd name="connsiteX1" fmla="*/ 169628 w 169628"/>
              <a:gd name="connsiteY1" fmla="*/ 139083 h 1143000"/>
              <a:gd name="connsiteX2" fmla="*/ 154831 w 169628"/>
              <a:gd name="connsiteY2" fmla="*/ 1143000 h 1143000"/>
              <a:gd name="connsiteX3" fmla="*/ 0 w 169628"/>
              <a:gd name="connsiteY3" fmla="*/ 1143000 h 1143000"/>
              <a:gd name="connsiteX4" fmla="*/ 0 w 169628"/>
              <a:gd name="connsiteY4" fmla="*/ 0 h 1143000"/>
              <a:gd name="connsiteX0" fmla="*/ 0 w 184424"/>
              <a:gd name="connsiteY0" fmla="*/ 0 h 1175552"/>
              <a:gd name="connsiteX1" fmla="*/ 184424 w 184424"/>
              <a:gd name="connsiteY1" fmla="*/ 171635 h 1175552"/>
              <a:gd name="connsiteX2" fmla="*/ 169627 w 184424"/>
              <a:gd name="connsiteY2" fmla="*/ 1175552 h 1175552"/>
              <a:gd name="connsiteX3" fmla="*/ 14796 w 184424"/>
              <a:gd name="connsiteY3" fmla="*/ 1175552 h 1175552"/>
              <a:gd name="connsiteX4" fmla="*/ 0 w 184424"/>
              <a:gd name="connsiteY4" fmla="*/ 0 h 1175552"/>
              <a:gd name="connsiteX0" fmla="*/ 8878 w 193302"/>
              <a:gd name="connsiteY0" fmla="*/ 0 h 1175552"/>
              <a:gd name="connsiteX1" fmla="*/ 193302 w 193302"/>
              <a:gd name="connsiteY1" fmla="*/ 171635 h 1175552"/>
              <a:gd name="connsiteX2" fmla="*/ 178505 w 193302"/>
              <a:gd name="connsiteY2" fmla="*/ 1175552 h 1175552"/>
              <a:gd name="connsiteX3" fmla="*/ 0 w 193302"/>
              <a:gd name="connsiteY3" fmla="*/ 1140041 h 1175552"/>
              <a:gd name="connsiteX4" fmla="*/ 8878 w 193302"/>
              <a:gd name="connsiteY4" fmla="*/ 0 h 1175552"/>
              <a:gd name="connsiteX0" fmla="*/ 8878 w 193302"/>
              <a:gd name="connsiteY0" fmla="*/ 0 h 1308717"/>
              <a:gd name="connsiteX1" fmla="*/ 193302 w 193302"/>
              <a:gd name="connsiteY1" fmla="*/ 171635 h 1308717"/>
              <a:gd name="connsiteX2" fmla="*/ 178505 w 193302"/>
              <a:gd name="connsiteY2" fmla="*/ 1308717 h 1308717"/>
              <a:gd name="connsiteX3" fmla="*/ 0 w 193302"/>
              <a:gd name="connsiteY3" fmla="*/ 1140041 h 1308717"/>
              <a:gd name="connsiteX4" fmla="*/ 8878 w 193302"/>
              <a:gd name="connsiteY4" fmla="*/ 0 h 1308717"/>
              <a:gd name="connsiteX0" fmla="*/ 8878 w 184424"/>
              <a:gd name="connsiteY0" fmla="*/ 0 h 1308717"/>
              <a:gd name="connsiteX1" fmla="*/ 184424 w 184424"/>
              <a:gd name="connsiteY1" fmla="*/ 186431 h 1308717"/>
              <a:gd name="connsiteX2" fmla="*/ 178505 w 184424"/>
              <a:gd name="connsiteY2" fmla="*/ 1308717 h 1308717"/>
              <a:gd name="connsiteX3" fmla="*/ 0 w 184424"/>
              <a:gd name="connsiteY3" fmla="*/ 1140041 h 1308717"/>
              <a:gd name="connsiteX4" fmla="*/ 8878 w 184424"/>
              <a:gd name="connsiteY4" fmla="*/ 0 h 1308717"/>
              <a:gd name="connsiteX0" fmla="*/ 8878 w 184424"/>
              <a:gd name="connsiteY0" fmla="*/ 0 h 1314636"/>
              <a:gd name="connsiteX1" fmla="*/ 184424 w 184424"/>
              <a:gd name="connsiteY1" fmla="*/ 186431 h 1314636"/>
              <a:gd name="connsiteX2" fmla="*/ 163708 w 184424"/>
              <a:gd name="connsiteY2" fmla="*/ 1314636 h 1314636"/>
              <a:gd name="connsiteX3" fmla="*/ 0 w 184424"/>
              <a:gd name="connsiteY3" fmla="*/ 1140041 h 1314636"/>
              <a:gd name="connsiteX4" fmla="*/ 8878 w 184424"/>
              <a:gd name="connsiteY4" fmla="*/ 0 h 131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424" h="1314636">
                <a:moveTo>
                  <a:pt x="8878" y="0"/>
                </a:moveTo>
                <a:lnTo>
                  <a:pt x="184424" y="186431"/>
                </a:lnTo>
                <a:lnTo>
                  <a:pt x="163708" y="1314636"/>
                </a:lnTo>
                <a:lnTo>
                  <a:pt x="0" y="1140041"/>
                </a:lnTo>
                <a:cubicBezTo>
                  <a:pt x="2959" y="760027"/>
                  <a:pt x="5919" y="380014"/>
                  <a:pt x="887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0C0">
                  <a:shade val="30000"/>
                  <a:satMod val="115000"/>
                  <a:lumMod val="65000"/>
                </a:srgbClr>
              </a:gs>
              <a:gs pos="50000">
                <a:srgbClr val="0070C0"/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6234" y="1771374"/>
            <a:ext cx="47500" cy="616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106838" y="2901040"/>
            <a:ext cx="76123" cy="108918"/>
          </a:xfrm>
          <a:custGeom>
            <a:avLst/>
            <a:gdLst>
              <a:gd name="connsiteX0" fmla="*/ 0 w 111451"/>
              <a:gd name="connsiteY0" fmla="*/ 0 h 108918"/>
              <a:gd name="connsiteX1" fmla="*/ 2533 w 111451"/>
              <a:gd name="connsiteY1" fmla="*/ 108918 h 108918"/>
              <a:gd name="connsiteX2" fmla="*/ 111451 w 111451"/>
              <a:gd name="connsiteY2" fmla="*/ 108918 h 108918"/>
              <a:gd name="connsiteX3" fmla="*/ 103852 w 111451"/>
              <a:gd name="connsiteY3" fmla="*/ 5066 h 108918"/>
              <a:gd name="connsiteX4" fmla="*/ 0 w 111451"/>
              <a:gd name="connsiteY4" fmla="*/ 0 h 10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51" h="108918">
                <a:moveTo>
                  <a:pt x="0" y="0"/>
                </a:moveTo>
                <a:cubicBezTo>
                  <a:pt x="844" y="36306"/>
                  <a:pt x="1689" y="72612"/>
                  <a:pt x="2533" y="108918"/>
                </a:cubicBezTo>
                <a:lnTo>
                  <a:pt x="111451" y="108918"/>
                </a:lnTo>
                <a:lnTo>
                  <a:pt x="103852" y="5066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tx1"/>
              </a:solidFill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6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470788" y="379329"/>
            <a:ext cx="484748" cy="2602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30880" y="380631"/>
            <a:ext cx="524912" cy="2862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06950" y="380631"/>
            <a:ext cx="427050" cy="2862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70788" y="379329"/>
            <a:ext cx="484748" cy="2602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30880" y="380631"/>
            <a:ext cx="524912" cy="2862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06950" y="380631"/>
            <a:ext cx="427050" cy="2862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320040"/>
            <a:ext cx="7277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Identify for each solid the corresponding top, front and side views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10370" y="1039980"/>
            <a:ext cx="1225550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58355"/>
            <a:ext cx="1410626" cy="100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11" y="1093509"/>
            <a:ext cx="1371600" cy="1249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9851" y1="2258" x2="10448" y2="90968"/>
                        <a14:foregroundMark x1="24478" y1="96452" x2="36418" y2="94194"/>
                        <a14:foregroundMark x1="94627" y1="10968" x2="93731" y2="79677"/>
                        <a14:foregroundMark x1="60000" y1="80323" x2="87164" y2="68387"/>
                        <a14:foregroundMark x1="95224" y1="41290" x2="94627" y2="76452"/>
                      </a14:backgroundRemoval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30985"/>
            <a:ext cx="1393638" cy="12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353520"/>
            <a:ext cx="1485357" cy="79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477" y="3528330"/>
            <a:ext cx="1652063" cy="5023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9" y="3218969"/>
            <a:ext cx="1798722" cy="898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03" y="3398729"/>
            <a:ext cx="868149" cy="5888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18635" y="2401330"/>
            <a:ext cx="587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Top</a:t>
            </a:r>
            <a:endParaRPr lang="en-US" sz="1600" b="1" dirty="0">
              <a:solidFill>
                <a:prstClr val="white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97984" y="2401330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600" b="1" dirty="0">
              <a:solidFill>
                <a:prstClr val="white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34660" y="2401330"/>
            <a:ext cx="779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600" b="1" dirty="0">
              <a:solidFill>
                <a:prstClr val="white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28744" y="4170918"/>
            <a:ext cx="5870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Top</a:t>
            </a:r>
            <a:endParaRPr lang="en-US" sz="1600" b="1" dirty="0">
              <a:solidFill>
                <a:prstClr val="white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96811" y="4170918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600" b="1" dirty="0">
              <a:solidFill>
                <a:prstClr val="white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29200" y="4259818"/>
            <a:ext cx="779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27000">
                    <a:srgbClr val="00B0F0"/>
                  </a:glow>
                </a:effectLst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600" b="1" dirty="0">
              <a:solidFill>
                <a:prstClr val="white"/>
              </a:solidFill>
              <a:effectLst>
                <a:glow rad="127000">
                  <a:srgbClr val="00B0F0"/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96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 animBg="1"/>
      <p:bldP spid="20" grpId="1" animBg="1"/>
      <p:bldP spid="16" grpId="0" animBg="1"/>
      <p:bldP spid="16" grpId="1" animBg="1"/>
      <p:bldP spid="13" grpId="0" animBg="1"/>
      <p:bldP spid="13" grpId="1" animBg="1"/>
      <p:bldP spid="12" grpId="0" animBg="1"/>
      <p:bldP spid="12" grpId="1" animBg="1"/>
      <p:bldP spid="14" grpId="0"/>
      <p:bldP spid="15" grpId="0"/>
      <p:bldP spid="17" grpId="0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7468" y="285750"/>
            <a:ext cx="6925685" cy="656803"/>
            <a:chOff x="555172" y="397682"/>
            <a:chExt cx="6542540" cy="656803"/>
          </a:xfrm>
        </p:grpSpPr>
        <p:sp>
          <p:nvSpPr>
            <p:cNvPr id="3" name="Snip Diagonal Corner Rectangle 2"/>
            <p:cNvSpPr/>
            <p:nvPr/>
          </p:nvSpPr>
          <p:spPr>
            <a:xfrm>
              <a:off x="807920" y="443983"/>
              <a:ext cx="6289792" cy="610502"/>
            </a:xfrm>
            <a:prstGeom prst="snip2DiagRect">
              <a:avLst/>
            </a:prstGeom>
            <a:gradFill flip="none" rotWithShape="1">
              <a:gsLst>
                <a:gs pos="25000">
                  <a:srgbClr val="00B0F0">
                    <a:lumMod val="62000"/>
                    <a:lumOff val="38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55172" y="397682"/>
              <a:ext cx="533400" cy="533400"/>
              <a:chOff x="555172" y="474706"/>
              <a:chExt cx="533400" cy="533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55172" y="474706"/>
                <a:ext cx="533400" cy="533400"/>
              </a:xfrm>
              <a:prstGeom prst="ellipse">
                <a:avLst/>
              </a:prstGeom>
              <a:solidFill>
                <a:srgbClr val="3333CC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23741" y="500741"/>
                <a:ext cx="396262" cy="4616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prstClr val="white"/>
                    </a:solidFill>
                    <a:latin typeface="+mj-lt"/>
                    <a:cs typeface="Aharoni" pitchFamily="2" charset="-79"/>
                  </a:rPr>
                  <a:t>Q</a:t>
                </a:r>
                <a:endParaRPr lang="en-US" sz="2400" dirty="0">
                  <a:solidFill>
                    <a:prstClr val="white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sp>
        <p:nvSpPr>
          <p:cNvPr id="9" name="Rounded Rectangle 8"/>
          <p:cNvSpPr/>
          <p:nvPr/>
        </p:nvSpPr>
        <p:spPr>
          <a:xfrm>
            <a:off x="6271226" y="494448"/>
            <a:ext cx="1038043" cy="25436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47821" y="510500"/>
            <a:ext cx="928473" cy="2312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46178" y="494576"/>
            <a:ext cx="856446" cy="2543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71226" y="494448"/>
            <a:ext cx="1038043" cy="25436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47821" y="510500"/>
            <a:ext cx="928473" cy="2312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248954" y="494576"/>
            <a:ext cx="856446" cy="25436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11801" y="18378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78401" y="18378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87801" y="13806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54401" y="18378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87801" y="18378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78601" y="18378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12001" y="1837861"/>
            <a:ext cx="533400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551" y="1211384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(a)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9681" y="930633"/>
            <a:ext cx="609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2456" y="2341524"/>
            <a:ext cx="9780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13112" y="2107064"/>
            <a:ext cx="7370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17387" y="1189082"/>
            <a:ext cx="0" cy="20995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398971" y="3382231"/>
            <a:ext cx="1066800" cy="457200"/>
            <a:chOff x="3429000" y="3596104"/>
            <a:chExt cx="1066800" cy="457200"/>
          </a:xfrm>
        </p:grpSpPr>
        <p:sp>
          <p:nvSpPr>
            <p:cNvPr id="36" name="Rectangle 35"/>
            <p:cNvSpPr/>
            <p:nvPr/>
          </p:nvSpPr>
          <p:spPr>
            <a:xfrm>
              <a:off x="3962400" y="35961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29000" y="35961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797815" y="3382231"/>
            <a:ext cx="1600200" cy="457200"/>
            <a:chOff x="4953000" y="3596104"/>
            <a:chExt cx="1600200" cy="457200"/>
          </a:xfrm>
        </p:grpSpPr>
        <p:sp>
          <p:nvSpPr>
            <p:cNvPr id="39" name="Rectangle 38"/>
            <p:cNvSpPr/>
            <p:nvPr/>
          </p:nvSpPr>
          <p:spPr>
            <a:xfrm>
              <a:off x="5486400" y="35961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953000" y="35961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019800" y="35961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12352" y="3382231"/>
            <a:ext cx="1600200" cy="914400"/>
            <a:chOff x="7010400" y="3138904"/>
            <a:chExt cx="1600200" cy="914400"/>
          </a:xfrm>
        </p:grpSpPr>
        <p:sp>
          <p:nvSpPr>
            <p:cNvPr id="43" name="Rectangle 42"/>
            <p:cNvSpPr/>
            <p:nvPr/>
          </p:nvSpPr>
          <p:spPr>
            <a:xfrm>
              <a:off x="7543800" y="31389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10400" y="31389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77200" y="31389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10400" y="3596104"/>
              <a:ext cx="533400" cy="457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H="1" flipV="1">
            <a:off x="2074494" y="2017531"/>
            <a:ext cx="233990" cy="13336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1182547" y="2178868"/>
            <a:ext cx="177887" cy="2432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8454" y="462893"/>
            <a:ext cx="6394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For each given solid, identify the top view, side view &amp; front view.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833341" y="1284987"/>
            <a:ext cx="1364235" cy="848973"/>
            <a:chOff x="4725904" y="-1072833"/>
            <a:chExt cx="1815798" cy="1129983"/>
          </a:xfrm>
        </p:grpSpPr>
        <p:sp>
          <p:nvSpPr>
            <p:cNvPr id="92" name="Cube 91"/>
            <p:cNvSpPr/>
            <p:nvPr/>
          </p:nvSpPr>
          <p:spPr>
            <a:xfrm>
              <a:off x="5627302" y="-1072833"/>
              <a:ext cx="914400" cy="914400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ube 89"/>
            <p:cNvSpPr/>
            <p:nvPr/>
          </p:nvSpPr>
          <p:spPr>
            <a:xfrm>
              <a:off x="4725904" y="-857250"/>
              <a:ext cx="914400" cy="914400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ube 90"/>
            <p:cNvSpPr/>
            <p:nvPr/>
          </p:nvSpPr>
          <p:spPr>
            <a:xfrm>
              <a:off x="5410200" y="-857250"/>
              <a:ext cx="914400" cy="914400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806505" y="2320462"/>
            <a:ext cx="3782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342753" y="2295061"/>
            <a:ext cx="4620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865515" y="2275172"/>
            <a:ext cx="5981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6" name="Rectangle 50"/>
          <p:cNvSpPr/>
          <p:nvPr/>
        </p:nvSpPr>
        <p:spPr>
          <a:xfrm rot="21037497">
            <a:off x="1818018" y="1478920"/>
            <a:ext cx="270572" cy="628513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9343" y="1620526"/>
            <a:ext cx="501980" cy="51343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52132" y="1623755"/>
            <a:ext cx="507949" cy="512064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  <a:p>
            <a:pPr algn="ctr"/>
            <a:endParaRPr lang="en-US" sz="1600" dirty="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2" name="Rectangle 50"/>
          <p:cNvSpPr/>
          <p:nvPr/>
        </p:nvSpPr>
        <p:spPr>
          <a:xfrm>
            <a:off x="844960" y="1451360"/>
            <a:ext cx="666960" cy="16321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01" name="Rectangle 50"/>
          <p:cNvSpPr/>
          <p:nvPr/>
        </p:nvSpPr>
        <p:spPr>
          <a:xfrm>
            <a:off x="1362067" y="1453980"/>
            <a:ext cx="666960" cy="16321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02" name="Rectangle 50"/>
          <p:cNvSpPr/>
          <p:nvPr/>
        </p:nvSpPr>
        <p:spPr>
          <a:xfrm>
            <a:off x="1531884" y="1288192"/>
            <a:ext cx="659486" cy="16083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  <a:gd name="connsiteX0" fmla="*/ 0 w 661048"/>
              <a:gd name="connsiteY0" fmla="*/ 281939 h 281939"/>
              <a:gd name="connsiteX1" fmla="*/ 145439 w 661048"/>
              <a:gd name="connsiteY1" fmla="*/ 0 h 281939"/>
              <a:gd name="connsiteX2" fmla="*/ 661048 w 661048"/>
              <a:gd name="connsiteY2" fmla="*/ 0 h 281939"/>
              <a:gd name="connsiteX3" fmla="*/ 500369 w 661048"/>
              <a:gd name="connsiteY3" fmla="*/ 161594 h 281939"/>
              <a:gd name="connsiteX4" fmla="*/ 0 w 661048"/>
              <a:gd name="connsiteY4" fmla="*/ 281939 h 281939"/>
              <a:gd name="connsiteX0" fmla="*/ 0 w 661048"/>
              <a:gd name="connsiteY0" fmla="*/ 281939 h 291198"/>
              <a:gd name="connsiteX1" fmla="*/ 145439 w 661048"/>
              <a:gd name="connsiteY1" fmla="*/ 0 h 291198"/>
              <a:gd name="connsiteX2" fmla="*/ 661048 w 661048"/>
              <a:gd name="connsiteY2" fmla="*/ 0 h 291198"/>
              <a:gd name="connsiteX3" fmla="*/ 505403 w 661048"/>
              <a:gd name="connsiteY3" fmla="*/ 291198 h 291198"/>
              <a:gd name="connsiteX4" fmla="*/ 0 w 661048"/>
              <a:gd name="connsiteY4" fmla="*/ 281939 h 291198"/>
              <a:gd name="connsiteX0" fmla="*/ 0 w 666081"/>
              <a:gd name="connsiteY0" fmla="*/ 295824 h 295824"/>
              <a:gd name="connsiteX1" fmla="*/ 150472 w 666081"/>
              <a:gd name="connsiteY1" fmla="*/ 0 h 295824"/>
              <a:gd name="connsiteX2" fmla="*/ 666081 w 666081"/>
              <a:gd name="connsiteY2" fmla="*/ 0 h 295824"/>
              <a:gd name="connsiteX3" fmla="*/ 510436 w 666081"/>
              <a:gd name="connsiteY3" fmla="*/ 291198 h 295824"/>
              <a:gd name="connsiteX4" fmla="*/ 0 w 666081"/>
              <a:gd name="connsiteY4" fmla="*/ 295824 h 29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081" h="295824">
                <a:moveTo>
                  <a:pt x="0" y="295824"/>
                </a:moveTo>
                <a:lnTo>
                  <a:pt x="150472" y="0"/>
                </a:lnTo>
                <a:lnTo>
                  <a:pt x="666081" y="0"/>
                </a:lnTo>
                <a:lnTo>
                  <a:pt x="510436" y="291198"/>
                </a:lnTo>
                <a:lnTo>
                  <a:pt x="0" y="29582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43135" y="2178658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97815" y="2178658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</a:defRPr>
            </a:lvl1pPr>
          </a:lstStyle>
          <a:p>
            <a:r>
              <a:rPr lang="en-US" dirty="0">
                <a:sym typeface="Wingdings"/>
              </a:rPr>
              <a:t></a:t>
            </a:r>
            <a:endParaRPr lang="en-US" dirty="0"/>
          </a:p>
        </p:txBody>
      </p:sp>
      <p:sp>
        <p:nvSpPr>
          <p:cNvPr id="103" name="Rectangle 50"/>
          <p:cNvSpPr/>
          <p:nvPr/>
        </p:nvSpPr>
        <p:spPr>
          <a:xfrm rot="21037497">
            <a:off x="1985028" y="1306707"/>
            <a:ext cx="270572" cy="628513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02724" y="2178658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</a:defRPr>
            </a:lvl1pPr>
          </a:lstStyle>
          <a:p>
            <a:r>
              <a:rPr lang="en-US" dirty="0">
                <a:sym typeface="Wingdings"/>
              </a:rPr>
              <a:t>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596160" y="2846391"/>
            <a:ext cx="5541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64638" y="4579014"/>
            <a:ext cx="8083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623388" y="4417924"/>
            <a:ext cx="6091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1828431" y="3098348"/>
            <a:ext cx="0" cy="25807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63551" y="3023307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(b)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H="1" flipV="1">
            <a:off x="1433303" y="4189952"/>
            <a:ext cx="412690" cy="26620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853696" y="4346570"/>
            <a:ext cx="159685" cy="2943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/>
          <p:cNvGrpSpPr/>
          <p:nvPr/>
        </p:nvGrpSpPr>
        <p:grpSpPr>
          <a:xfrm>
            <a:off x="746301" y="3412766"/>
            <a:ext cx="1890799" cy="864245"/>
            <a:chOff x="7351806" y="813001"/>
            <a:chExt cx="1890799" cy="864245"/>
          </a:xfrm>
        </p:grpSpPr>
        <p:sp>
          <p:nvSpPr>
            <p:cNvPr id="119" name="Cube 118"/>
            <p:cNvSpPr/>
            <p:nvPr/>
          </p:nvSpPr>
          <p:spPr>
            <a:xfrm>
              <a:off x="7521114" y="813001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Cube 119"/>
            <p:cNvSpPr/>
            <p:nvPr/>
          </p:nvSpPr>
          <p:spPr>
            <a:xfrm>
              <a:off x="8032801" y="813001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ube 120"/>
            <p:cNvSpPr/>
            <p:nvPr/>
          </p:nvSpPr>
          <p:spPr>
            <a:xfrm>
              <a:off x="8555603" y="813001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ube 121"/>
            <p:cNvSpPr/>
            <p:nvPr/>
          </p:nvSpPr>
          <p:spPr>
            <a:xfrm>
              <a:off x="7351806" y="990244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3338883" y="4349278"/>
            <a:ext cx="4620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659696" y="3882175"/>
            <a:ext cx="4620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309231" y="3882175"/>
            <a:ext cx="5334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6" name="Rectangle 50"/>
          <p:cNvSpPr/>
          <p:nvPr/>
        </p:nvSpPr>
        <p:spPr>
          <a:xfrm>
            <a:off x="922231" y="3420705"/>
            <a:ext cx="666960" cy="16321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7" name="Rectangle 50"/>
          <p:cNvSpPr/>
          <p:nvPr/>
        </p:nvSpPr>
        <p:spPr>
          <a:xfrm>
            <a:off x="1443466" y="3417306"/>
            <a:ext cx="666960" cy="16321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8" name="Rectangle 50"/>
          <p:cNvSpPr/>
          <p:nvPr/>
        </p:nvSpPr>
        <p:spPr>
          <a:xfrm>
            <a:off x="1963518" y="3414736"/>
            <a:ext cx="666960" cy="16321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9" name="Rectangle 50"/>
          <p:cNvSpPr/>
          <p:nvPr/>
        </p:nvSpPr>
        <p:spPr>
          <a:xfrm>
            <a:off x="762397" y="3596807"/>
            <a:ext cx="666960" cy="163210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30" name="Rectangle 50"/>
          <p:cNvSpPr/>
          <p:nvPr/>
        </p:nvSpPr>
        <p:spPr>
          <a:xfrm rot="21037497">
            <a:off x="2420121" y="3444982"/>
            <a:ext cx="270572" cy="628513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31" name="Rectangle 50"/>
          <p:cNvSpPr/>
          <p:nvPr/>
        </p:nvSpPr>
        <p:spPr>
          <a:xfrm rot="21037497">
            <a:off x="1220650" y="3619254"/>
            <a:ext cx="270572" cy="628513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274925" y="4170586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</a:defRPr>
            </a:lvl1pPr>
          </a:lstStyle>
          <a:p>
            <a:r>
              <a:rPr lang="en-US" dirty="0">
                <a:sym typeface="Wingdings"/>
              </a:rPr>
              <a:t>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753731" y="3762504"/>
            <a:ext cx="501980" cy="51343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442347" y="3590009"/>
            <a:ext cx="501980" cy="51343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960252" y="3586335"/>
            <a:ext cx="501980" cy="51343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17245" y="3702947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</a:defRPr>
            </a:lvl1pPr>
          </a:lstStyle>
          <a:p>
            <a:r>
              <a:rPr lang="en-US" dirty="0">
                <a:sym typeface="Wingdings"/>
              </a:rPr>
              <a:t>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299740" y="3712582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</a:defRPr>
            </a:lvl1pPr>
          </a:lstStyle>
          <a:p>
            <a:r>
              <a:rPr lang="en-US" dirty="0">
                <a:sym typeface="Wingdings"/>
              </a:rPr>
              <a:t>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23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7" grpId="0"/>
      <p:bldP spid="97" grpId="0"/>
      <p:bldP spid="98" grpId="0"/>
      <p:bldP spid="99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2" grpId="0" animBg="1"/>
      <p:bldP spid="52" grpId="1" animBg="1"/>
      <p:bldP spid="101" grpId="0" animBg="1"/>
      <p:bldP spid="101" grpId="1" animBg="1"/>
      <p:bldP spid="102" grpId="0" animBg="1"/>
      <p:bldP spid="102" grpId="1" animBg="1"/>
      <p:bldP spid="69" grpId="0"/>
      <p:bldP spid="73" grpId="0"/>
      <p:bldP spid="103" grpId="0" animBg="1"/>
      <p:bldP spid="103" grpId="1" animBg="1"/>
      <p:bldP spid="71" grpId="0"/>
      <p:bldP spid="111" grpId="0"/>
      <p:bldP spid="112" grpId="0"/>
      <p:bldP spid="113" grpId="0"/>
      <p:bldP spid="115" grpId="0"/>
      <p:bldP spid="123" grpId="0"/>
      <p:bldP spid="124" grpId="0"/>
      <p:bldP spid="125" grpId="0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75" grpId="0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77" grpId="0"/>
      <p:bldP spid="7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7468" y="285750"/>
            <a:ext cx="6925685" cy="656803"/>
            <a:chOff x="555172" y="397682"/>
            <a:chExt cx="6542540" cy="656803"/>
          </a:xfrm>
        </p:grpSpPr>
        <p:sp>
          <p:nvSpPr>
            <p:cNvPr id="3" name="Snip Diagonal Corner Rectangle 2"/>
            <p:cNvSpPr/>
            <p:nvPr/>
          </p:nvSpPr>
          <p:spPr>
            <a:xfrm>
              <a:off x="807920" y="443983"/>
              <a:ext cx="6289792" cy="610502"/>
            </a:xfrm>
            <a:prstGeom prst="snip2DiagRect">
              <a:avLst/>
            </a:prstGeom>
            <a:gradFill flip="none" rotWithShape="1">
              <a:gsLst>
                <a:gs pos="25000">
                  <a:srgbClr val="00B0F0">
                    <a:lumMod val="62000"/>
                    <a:lumOff val="38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55172" y="397682"/>
              <a:ext cx="533400" cy="533400"/>
              <a:chOff x="555172" y="474706"/>
              <a:chExt cx="533400" cy="533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55172" y="474706"/>
                <a:ext cx="533400" cy="533400"/>
              </a:xfrm>
              <a:prstGeom prst="ellipse">
                <a:avLst/>
              </a:prstGeom>
              <a:solidFill>
                <a:srgbClr val="3333CC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23741" y="500741"/>
                <a:ext cx="396262" cy="4616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prstClr val="white"/>
                    </a:solidFill>
                    <a:latin typeface="+mj-lt"/>
                    <a:cs typeface="Aharoni" pitchFamily="2" charset="-79"/>
                  </a:rPr>
                  <a:t>Q</a:t>
                </a:r>
                <a:endParaRPr lang="en-US" sz="2400" dirty="0">
                  <a:solidFill>
                    <a:prstClr val="white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sp>
        <p:nvSpPr>
          <p:cNvPr id="87" name="Rounded Rectangle 86"/>
          <p:cNvSpPr/>
          <p:nvPr/>
        </p:nvSpPr>
        <p:spPr>
          <a:xfrm>
            <a:off x="4244675" y="506171"/>
            <a:ext cx="895129" cy="23914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6767" y="1145353"/>
            <a:ext cx="43473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(c)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98041" y="919414"/>
            <a:ext cx="609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2815" y="2546022"/>
            <a:ext cx="9108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121270" y="2500540"/>
            <a:ext cx="7286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1545770" y="1196571"/>
            <a:ext cx="0" cy="254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062716" y="3266308"/>
            <a:ext cx="609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10539" y="4569864"/>
            <a:ext cx="10265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148171" y="4564327"/>
            <a:ext cx="66085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54960" y="3203569"/>
            <a:ext cx="4475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(d)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47" name="Straight Arrow Connector 146"/>
          <p:cNvCxnSpPr/>
          <p:nvPr/>
        </p:nvCxnSpPr>
        <p:spPr>
          <a:xfrm flipV="1">
            <a:off x="805420" y="2278750"/>
            <a:ext cx="315138" cy="3570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2125474" y="4401934"/>
            <a:ext cx="299373" cy="2139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914723" y="4453747"/>
            <a:ext cx="109067" cy="2211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3330081" y="1960861"/>
            <a:ext cx="1109662" cy="387778"/>
            <a:chOff x="3505200" y="2971800"/>
            <a:chExt cx="1409700" cy="650875"/>
          </a:xfrm>
        </p:grpSpPr>
        <p:sp>
          <p:nvSpPr>
            <p:cNvPr id="151" name="Rectangle 150"/>
            <p:cNvSpPr/>
            <p:nvPr/>
          </p:nvSpPr>
          <p:spPr>
            <a:xfrm>
              <a:off x="3505200" y="297180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210050" y="297180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5061048" y="1955163"/>
            <a:ext cx="1493955" cy="393476"/>
            <a:chOff x="2971800" y="3276600"/>
            <a:chExt cx="2114550" cy="650875"/>
          </a:xfrm>
        </p:grpSpPr>
        <p:sp>
          <p:nvSpPr>
            <p:cNvPr id="154" name="Rectangle 153"/>
            <p:cNvSpPr/>
            <p:nvPr/>
          </p:nvSpPr>
          <p:spPr>
            <a:xfrm>
              <a:off x="2971800" y="327660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676650" y="327660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381500" y="327660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7126092" y="1248003"/>
            <a:ext cx="892365" cy="1103969"/>
            <a:chOff x="5494337" y="3535363"/>
            <a:chExt cx="1303338" cy="2114550"/>
          </a:xfrm>
        </p:grpSpPr>
        <p:sp>
          <p:nvSpPr>
            <p:cNvPr id="158" name="Rectangle 157"/>
            <p:cNvSpPr/>
            <p:nvPr/>
          </p:nvSpPr>
          <p:spPr>
            <a:xfrm rot="5400000">
              <a:off x="5467350" y="356235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 rot="5400000">
              <a:off x="5467350" y="426720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 rot="5400000">
              <a:off x="5467350" y="4972050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 rot="5400000">
              <a:off x="6119813" y="4267201"/>
              <a:ext cx="704850" cy="6508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 rot="10800000">
            <a:off x="3421707" y="3338045"/>
            <a:ext cx="519249" cy="1066800"/>
            <a:chOff x="1842951" y="3124200"/>
            <a:chExt cx="519249" cy="1066800"/>
          </a:xfrm>
        </p:grpSpPr>
        <p:sp>
          <p:nvSpPr>
            <p:cNvPr id="173" name="Rectangle 172"/>
            <p:cNvSpPr/>
            <p:nvPr/>
          </p:nvSpPr>
          <p:spPr>
            <a:xfrm>
              <a:off x="1842951" y="3124200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842951" y="3657600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366905" y="3366347"/>
            <a:ext cx="1600200" cy="1038498"/>
            <a:chOff x="1787086" y="2235927"/>
            <a:chExt cx="1600200" cy="1038498"/>
          </a:xfrm>
        </p:grpSpPr>
        <p:sp>
          <p:nvSpPr>
            <p:cNvPr id="176" name="Rectangle 175"/>
            <p:cNvSpPr/>
            <p:nvPr/>
          </p:nvSpPr>
          <p:spPr>
            <a:xfrm rot="5400000">
              <a:off x="2327561" y="2748100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5400000">
              <a:off x="1794161" y="2748100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 rot="5400000">
              <a:off x="2860961" y="2748101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 rot="5400000">
              <a:off x="2860961" y="2228852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400800" y="3885595"/>
            <a:ext cx="1600200" cy="519250"/>
            <a:chOff x="5410200" y="833229"/>
            <a:chExt cx="1600200" cy="519250"/>
          </a:xfrm>
        </p:grpSpPr>
        <p:sp>
          <p:nvSpPr>
            <p:cNvPr id="181" name="Rectangle 180"/>
            <p:cNvSpPr/>
            <p:nvPr/>
          </p:nvSpPr>
          <p:spPr>
            <a:xfrm rot="5400000">
              <a:off x="5950675" y="826154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 rot="5400000">
              <a:off x="5417275" y="826154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 rot="5400000">
              <a:off x="6484075" y="826155"/>
              <a:ext cx="519249" cy="5334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99394" y="1500067"/>
            <a:ext cx="905773" cy="1290214"/>
            <a:chOff x="7890314" y="998024"/>
            <a:chExt cx="1205583" cy="1717275"/>
          </a:xfrm>
        </p:grpSpPr>
        <p:sp>
          <p:nvSpPr>
            <p:cNvPr id="184" name="Cube 183"/>
            <p:cNvSpPr/>
            <p:nvPr/>
          </p:nvSpPr>
          <p:spPr>
            <a:xfrm>
              <a:off x="7890314" y="2028297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Cube 184"/>
            <p:cNvSpPr/>
            <p:nvPr/>
          </p:nvSpPr>
          <p:spPr>
            <a:xfrm>
              <a:off x="7890314" y="1510800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Cube 185"/>
            <p:cNvSpPr/>
            <p:nvPr/>
          </p:nvSpPr>
          <p:spPr>
            <a:xfrm>
              <a:off x="7890314" y="998024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ube 186"/>
            <p:cNvSpPr/>
            <p:nvPr/>
          </p:nvSpPr>
          <p:spPr>
            <a:xfrm>
              <a:off x="8408895" y="1514515"/>
              <a:ext cx="687002" cy="687002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75377" y="3434160"/>
            <a:ext cx="1401995" cy="985626"/>
            <a:chOff x="7623614" y="728151"/>
            <a:chExt cx="1274541" cy="896024"/>
          </a:xfrm>
        </p:grpSpPr>
        <p:sp>
          <p:nvSpPr>
            <p:cNvPr id="188" name="Cube 187"/>
            <p:cNvSpPr/>
            <p:nvPr/>
          </p:nvSpPr>
          <p:spPr>
            <a:xfrm>
              <a:off x="7623614" y="1108020"/>
              <a:ext cx="516155" cy="516155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Cube 188"/>
            <p:cNvSpPr/>
            <p:nvPr/>
          </p:nvSpPr>
          <p:spPr>
            <a:xfrm>
              <a:off x="8001000" y="1108020"/>
              <a:ext cx="516155" cy="516155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Cube 189"/>
            <p:cNvSpPr/>
            <p:nvPr/>
          </p:nvSpPr>
          <p:spPr>
            <a:xfrm>
              <a:off x="8382000" y="1108020"/>
              <a:ext cx="516155" cy="516155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Cube 190"/>
            <p:cNvSpPr/>
            <p:nvPr/>
          </p:nvSpPr>
          <p:spPr>
            <a:xfrm>
              <a:off x="8382000" y="728151"/>
              <a:ext cx="516155" cy="516155"/>
            </a:xfrm>
            <a:prstGeom prst="cub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2" name="Straight Arrow Connector 191"/>
          <p:cNvCxnSpPr/>
          <p:nvPr/>
        </p:nvCxnSpPr>
        <p:spPr>
          <a:xfrm>
            <a:off x="1303628" y="3538225"/>
            <a:ext cx="0" cy="25404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3707890" y="2362474"/>
            <a:ext cx="3782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581744" y="2348639"/>
            <a:ext cx="4854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111223" y="2357604"/>
            <a:ext cx="5879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3499144" y="4401934"/>
            <a:ext cx="37822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4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4975920" y="4404845"/>
            <a:ext cx="48549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951758" y="4401933"/>
            <a:ext cx="5879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(iii)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9" name="Rectangle 50"/>
          <p:cNvSpPr/>
          <p:nvPr/>
        </p:nvSpPr>
        <p:spPr>
          <a:xfrm>
            <a:off x="1207550" y="1501181"/>
            <a:ext cx="506107" cy="126339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3673562" y="2224964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2" name="Rectangle 50"/>
          <p:cNvSpPr/>
          <p:nvPr/>
        </p:nvSpPr>
        <p:spPr>
          <a:xfrm rot="21037497">
            <a:off x="1554248" y="1518590"/>
            <a:ext cx="203285" cy="472211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4" name="Rectangle 50"/>
          <p:cNvSpPr/>
          <p:nvPr/>
        </p:nvSpPr>
        <p:spPr>
          <a:xfrm rot="21037497">
            <a:off x="1563679" y="2397133"/>
            <a:ext cx="177687" cy="369367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  <a:gd name="connsiteX0" fmla="*/ 0 w 182954"/>
              <a:gd name="connsiteY0" fmla="*/ 497674 h 497674"/>
              <a:gd name="connsiteX1" fmla="*/ 80268 w 182954"/>
              <a:gd name="connsiteY1" fmla="*/ -1 h 497674"/>
              <a:gd name="connsiteX2" fmla="*/ 140738 w 182954"/>
              <a:gd name="connsiteY2" fmla="*/ 92948 h 497674"/>
              <a:gd name="connsiteX3" fmla="*/ 182954 w 182954"/>
              <a:gd name="connsiteY3" fmla="*/ 372104 h 497674"/>
              <a:gd name="connsiteX4" fmla="*/ 0 w 182954"/>
              <a:gd name="connsiteY4" fmla="*/ 497674 h 497674"/>
              <a:gd name="connsiteX0" fmla="*/ 0 w 236501"/>
              <a:gd name="connsiteY0" fmla="*/ 497675 h 497675"/>
              <a:gd name="connsiteX1" fmla="*/ 80268 w 236501"/>
              <a:gd name="connsiteY1" fmla="*/ 0 h 497675"/>
              <a:gd name="connsiteX2" fmla="*/ 236501 w 236501"/>
              <a:gd name="connsiteY2" fmla="*/ 53027 h 497675"/>
              <a:gd name="connsiteX3" fmla="*/ 182954 w 236501"/>
              <a:gd name="connsiteY3" fmla="*/ 372105 h 497675"/>
              <a:gd name="connsiteX4" fmla="*/ 0 w 236501"/>
              <a:gd name="connsiteY4" fmla="*/ 497675 h 497675"/>
              <a:gd name="connsiteX0" fmla="*/ 0 w 236501"/>
              <a:gd name="connsiteY0" fmla="*/ 444648 h 444648"/>
              <a:gd name="connsiteX1" fmla="*/ 123211 w 236501"/>
              <a:gd name="connsiteY1" fmla="*/ 46950 h 444648"/>
              <a:gd name="connsiteX2" fmla="*/ 236501 w 236501"/>
              <a:gd name="connsiteY2" fmla="*/ 0 h 444648"/>
              <a:gd name="connsiteX3" fmla="*/ 182954 w 236501"/>
              <a:gd name="connsiteY3" fmla="*/ 319078 h 444648"/>
              <a:gd name="connsiteX4" fmla="*/ 0 w 236501"/>
              <a:gd name="connsiteY4" fmla="*/ 444648 h 444648"/>
              <a:gd name="connsiteX0" fmla="*/ 0 w 236501"/>
              <a:gd name="connsiteY0" fmla="*/ 477168 h 477168"/>
              <a:gd name="connsiteX1" fmla="*/ 69452 w 236501"/>
              <a:gd name="connsiteY1" fmla="*/ 0 h 477168"/>
              <a:gd name="connsiteX2" fmla="*/ 236501 w 236501"/>
              <a:gd name="connsiteY2" fmla="*/ 32520 h 477168"/>
              <a:gd name="connsiteX3" fmla="*/ 182954 w 236501"/>
              <a:gd name="connsiteY3" fmla="*/ 351598 h 477168"/>
              <a:gd name="connsiteX4" fmla="*/ 0 w 236501"/>
              <a:gd name="connsiteY4" fmla="*/ 477168 h 47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501" h="477168">
                <a:moveTo>
                  <a:pt x="0" y="477168"/>
                </a:moveTo>
                <a:lnTo>
                  <a:pt x="69452" y="0"/>
                </a:lnTo>
                <a:lnTo>
                  <a:pt x="236501" y="32520"/>
                </a:lnTo>
                <a:lnTo>
                  <a:pt x="182954" y="351598"/>
                </a:lnTo>
                <a:lnTo>
                  <a:pt x="0" y="477168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 flipV="1">
            <a:off x="2100155" y="2366921"/>
            <a:ext cx="257389" cy="16137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50"/>
          <p:cNvSpPr/>
          <p:nvPr/>
        </p:nvSpPr>
        <p:spPr>
          <a:xfrm>
            <a:off x="1595276" y="1891134"/>
            <a:ext cx="501096" cy="125088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3" name="Rectangle 50"/>
          <p:cNvSpPr/>
          <p:nvPr/>
        </p:nvSpPr>
        <p:spPr>
          <a:xfrm rot="21037497">
            <a:off x="1941785" y="1904352"/>
            <a:ext cx="203285" cy="472211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5160924" y="511136"/>
            <a:ext cx="904080" cy="23914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576175" y="223021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1205857" y="1638811"/>
            <a:ext cx="377145" cy="374406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1205857" y="2024138"/>
            <a:ext cx="377145" cy="3781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593642" y="2024189"/>
            <a:ext cx="377145" cy="3781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1205857" y="2409554"/>
            <a:ext cx="377145" cy="37815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6277041" y="506171"/>
            <a:ext cx="994488" cy="23914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8454" y="462893"/>
            <a:ext cx="6394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For each given solid, identify the top view, side view &amp; front view.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7107773" y="223021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3" name="Rectangle 50"/>
          <p:cNvSpPr/>
          <p:nvPr/>
        </p:nvSpPr>
        <p:spPr>
          <a:xfrm>
            <a:off x="1614981" y="3437212"/>
            <a:ext cx="551206" cy="137597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4" name="Rectangle 50"/>
          <p:cNvSpPr/>
          <p:nvPr/>
        </p:nvSpPr>
        <p:spPr>
          <a:xfrm>
            <a:off x="775377" y="3852016"/>
            <a:ext cx="551206" cy="137597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630" h="161594">
                <a:moveTo>
                  <a:pt x="0" y="161594"/>
                </a:moveTo>
                <a:lnTo>
                  <a:pt x="158021" y="0"/>
                </a:lnTo>
                <a:lnTo>
                  <a:pt x="673630" y="0"/>
                </a:lnTo>
                <a:lnTo>
                  <a:pt x="512951" y="161594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5" name="Rectangle 50"/>
          <p:cNvSpPr/>
          <p:nvPr/>
        </p:nvSpPr>
        <p:spPr>
          <a:xfrm>
            <a:off x="1203023" y="3855405"/>
            <a:ext cx="408590" cy="141944"/>
          </a:xfrm>
          <a:custGeom>
            <a:avLst/>
            <a:gdLst>
              <a:gd name="connsiteX0" fmla="*/ 0 w 543382"/>
              <a:gd name="connsiteY0" fmla="*/ 164252 h 164252"/>
              <a:gd name="connsiteX1" fmla="*/ 41063 w 543382"/>
              <a:gd name="connsiteY1" fmla="*/ 0 h 164252"/>
              <a:gd name="connsiteX2" fmla="*/ 543382 w 543382"/>
              <a:gd name="connsiteY2" fmla="*/ 0 h 164252"/>
              <a:gd name="connsiteX3" fmla="*/ 502319 w 543382"/>
              <a:gd name="connsiteY3" fmla="*/ 164252 h 164252"/>
              <a:gd name="connsiteX4" fmla="*/ 0 w 543382"/>
              <a:gd name="connsiteY4" fmla="*/ 164252 h 164252"/>
              <a:gd name="connsiteX0" fmla="*/ 0 w 660340"/>
              <a:gd name="connsiteY0" fmla="*/ 161594 h 164252"/>
              <a:gd name="connsiteX1" fmla="*/ 158021 w 660340"/>
              <a:gd name="connsiteY1" fmla="*/ 0 h 164252"/>
              <a:gd name="connsiteX2" fmla="*/ 660340 w 660340"/>
              <a:gd name="connsiteY2" fmla="*/ 0 h 164252"/>
              <a:gd name="connsiteX3" fmla="*/ 619277 w 660340"/>
              <a:gd name="connsiteY3" fmla="*/ 164252 h 164252"/>
              <a:gd name="connsiteX4" fmla="*/ 0 w 660340"/>
              <a:gd name="connsiteY4" fmla="*/ 161594 h 164252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486370 w 660340"/>
              <a:gd name="connsiteY3" fmla="*/ 113748 h 161594"/>
              <a:gd name="connsiteX4" fmla="*/ 0 w 660340"/>
              <a:gd name="connsiteY4" fmla="*/ 161594 h 161594"/>
              <a:gd name="connsiteX0" fmla="*/ 0 w 660340"/>
              <a:gd name="connsiteY0" fmla="*/ 161594 h 161594"/>
              <a:gd name="connsiteX1" fmla="*/ 158021 w 660340"/>
              <a:gd name="connsiteY1" fmla="*/ 0 h 161594"/>
              <a:gd name="connsiteX2" fmla="*/ 660340 w 660340"/>
              <a:gd name="connsiteY2" fmla="*/ 0 h 161594"/>
              <a:gd name="connsiteX3" fmla="*/ 512951 w 660340"/>
              <a:gd name="connsiteY3" fmla="*/ 161594 h 161594"/>
              <a:gd name="connsiteX4" fmla="*/ 0 w 660340"/>
              <a:gd name="connsiteY4" fmla="*/ 161594 h 161594"/>
              <a:gd name="connsiteX0" fmla="*/ 0 w 673630"/>
              <a:gd name="connsiteY0" fmla="*/ 161594 h 161594"/>
              <a:gd name="connsiteX1" fmla="*/ 158021 w 673630"/>
              <a:gd name="connsiteY1" fmla="*/ 0 h 161594"/>
              <a:gd name="connsiteX2" fmla="*/ 673630 w 673630"/>
              <a:gd name="connsiteY2" fmla="*/ 0 h 161594"/>
              <a:gd name="connsiteX3" fmla="*/ 512951 w 673630"/>
              <a:gd name="connsiteY3" fmla="*/ 161594 h 161594"/>
              <a:gd name="connsiteX4" fmla="*/ 0 w 673630"/>
              <a:gd name="connsiteY4" fmla="*/ 161594 h 161594"/>
              <a:gd name="connsiteX0" fmla="*/ 0 w 512950"/>
              <a:gd name="connsiteY0" fmla="*/ 161594 h 161594"/>
              <a:gd name="connsiteX1" fmla="*/ 158021 w 512950"/>
              <a:gd name="connsiteY1" fmla="*/ 0 h 161594"/>
              <a:gd name="connsiteX2" fmla="*/ 394257 w 512950"/>
              <a:gd name="connsiteY2" fmla="*/ 46876 h 161594"/>
              <a:gd name="connsiteX3" fmla="*/ 512951 w 512950"/>
              <a:gd name="connsiteY3" fmla="*/ 161594 h 161594"/>
              <a:gd name="connsiteX4" fmla="*/ 0 w 512950"/>
              <a:gd name="connsiteY4" fmla="*/ 161594 h 161594"/>
              <a:gd name="connsiteX0" fmla="*/ 0 w 512951"/>
              <a:gd name="connsiteY0" fmla="*/ 161594 h 161594"/>
              <a:gd name="connsiteX1" fmla="*/ 158021 w 512951"/>
              <a:gd name="connsiteY1" fmla="*/ 0 h 161594"/>
              <a:gd name="connsiteX2" fmla="*/ 491815 w 512951"/>
              <a:gd name="connsiteY2" fmla="*/ 1 h 161594"/>
              <a:gd name="connsiteX3" fmla="*/ 512951 w 512951"/>
              <a:gd name="connsiteY3" fmla="*/ 161594 h 161594"/>
              <a:gd name="connsiteX4" fmla="*/ 0 w 512951"/>
              <a:gd name="connsiteY4" fmla="*/ 161594 h 161594"/>
              <a:gd name="connsiteX0" fmla="*/ 0 w 491815"/>
              <a:gd name="connsiteY0" fmla="*/ 161594 h 161594"/>
              <a:gd name="connsiteX1" fmla="*/ 158021 w 491815"/>
              <a:gd name="connsiteY1" fmla="*/ 0 h 161594"/>
              <a:gd name="connsiteX2" fmla="*/ 491815 w 491815"/>
              <a:gd name="connsiteY2" fmla="*/ 1 h 161594"/>
              <a:gd name="connsiteX3" fmla="*/ 402089 w 491815"/>
              <a:gd name="connsiteY3" fmla="*/ 153071 h 161594"/>
              <a:gd name="connsiteX4" fmla="*/ 0 w 491815"/>
              <a:gd name="connsiteY4" fmla="*/ 161594 h 161594"/>
              <a:gd name="connsiteX0" fmla="*/ 0 w 491815"/>
              <a:gd name="connsiteY0" fmla="*/ 161594 h 161594"/>
              <a:gd name="connsiteX1" fmla="*/ 158021 w 491815"/>
              <a:gd name="connsiteY1" fmla="*/ 0 h 161594"/>
              <a:gd name="connsiteX2" fmla="*/ 491815 w 491815"/>
              <a:gd name="connsiteY2" fmla="*/ 1 h 161594"/>
              <a:gd name="connsiteX3" fmla="*/ 486345 w 491815"/>
              <a:gd name="connsiteY3" fmla="*/ 157333 h 161594"/>
              <a:gd name="connsiteX4" fmla="*/ 0 w 491815"/>
              <a:gd name="connsiteY4" fmla="*/ 161594 h 161594"/>
              <a:gd name="connsiteX0" fmla="*/ 0 w 499338"/>
              <a:gd name="connsiteY0" fmla="*/ 161594 h 166699"/>
              <a:gd name="connsiteX1" fmla="*/ 158021 w 499338"/>
              <a:gd name="connsiteY1" fmla="*/ 0 h 166699"/>
              <a:gd name="connsiteX2" fmla="*/ 491815 w 499338"/>
              <a:gd name="connsiteY2" fmla="*/ 1 h 166699"/>
              <a:gd name="connsiteX3" fmla="*/ 499338 w 499338"/>
              <a:gd name="connsiteY3" fmla="*/ 166699 h 166699"/>
              <a:gd name="connsiteX4" fmla="*/ 0 w 499338"/>
              <a:gd name="connsiteY4" fmla="*/ 161594 h 16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338" h="166699">
                <a:moveTo>
                  <a:pt x="0" y="161594"/>
                </a:moveTo>
                <a:lnTo>
                  <a:pt x="158021" y="0"/>
                </a:lnTo>
                <a:lnTo>
                  <a:pt x="491815" y="1"/>
                </a:lnTo>
                <a:lnTo>
                  <a:pt x="499338" y="166699"/>
                </a:lnTo>
                <a:lnTo>
                  <a:pt x="0" y="16159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6986817" y="4325122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8" name="Rectangle 50"/>
          <p:cNvSpPr/>
          <p:nvPr/>
        </p:nvSpPr>
        <p:spPr>
          <a:xfrm rot="21037497">
            <a:off x="1999395" y="3458329"/>
            <a:ext cx="223614" cy="519432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9" name="Rectangle 50"/>
          <p:cNvSpPr/>
          <p:nvPr/>
        </p:nvSpPr>
        <p:spPr>
          <a:xfrm rot="21037497">
            <a:off x="2003429" y="3890935"/>
            <a:ext cx="211539" cy="501261"/>
          </a:xfrm>
          <a:custGeom>
            <a:avLst/>
            <a:gdLst>
              <a:gd name="connsiteX0" fmla="*/ 0 w 278516"/>
              <a:gd name="connsiteY0" fmla="*/ 244825 h 244825"/>
              <a:gd name="connsiteX1" fmla="*/ 61206 w 278516"/>
              <a:gd name="connsiteY1" fmla="*/ 0 h 244825"/>
              <a:gd name="connsiteX2" fmla="*/ 278516 w 278516"/>
              <a:gd name="connsiteY2" fmla="*/ 0 h 244825"/>
              <a:gd name="connsiteX3" fmla="*/ 217310 w 278516"/>
              <a:gd name="connsiteY3" fmla="*/ 244825 h 244825"/>
              <a:gd name="connsiteX4" fmla="*/ 0 w 278516"/>
              <a:gd name="connsiteY4" fmla="*/ 244825 h 244825"/>
              <a:gd name="connsiteX0" fmla="*/ 0 w 278516"/>
              <a:gd name="connsiteY0" fmla="*/ 244825 h 493480"/>
              <a:gd name="connsiteX1" fmla="*/ 61206 w 278516"/>
              <a:gd name="connsiteY1" fmla="*/ 0 h 493480"/>
              <a:gd name="connsiteX2" fmla="*/ 278516 w 278516"/>
              <a:gd name="connsiteY2" fmla="*/ 0 h 493480"/>
              <a:gd name="connsiteX3" fmla="*/ 192460 w 278516"/>
              <a:gd name="connsiteY3" fmla="*/ 493480 h 493480"/>
              <a:gd name="connsiteX4" fmla="*/ 0 w 278516"/>
              <a:gd name="connsiteY4" fmla="*/ 244825 h 493480"/>
              <a:gd name="connsiteX0" fmla="*/ 0 w 269010"/>
              <a:gd name="connsiteY0" fmla="*/ 619050 h 619050"/>
              <a:gd name="connsiteX1" fmla="*/ 51700 w 269010"/>
              <a:gd name="connsiteY1" fmla="*/ 0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147673 w 269010"/>
              <a:gd name="connsiteY1" fmla="*/ 203794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69010"/>
              <a:gd name="connsiteY0" fmla="*/ 619050 h 619050"/>
              <a:gd name="connsiteX1" fmla="*/ 80268 w 269010"/>
              <a:gd name="connsiteY1" fmla="*/ 121375 h 619050"/>
              <a:gd name="connsiteX2" fmla="*/ 269010 w 269010"/>
              <a:gd name="connsiteY2" fmla="*/ 0 h 619050"/>
              <a:gd name="connsiteX3" fmla="*/ 182954 w 269010"/>
              <a:gd name="connsiteY3" fmla="*/ 493480 h 619050"/>
              <a:gd name="connsiteX4" fmla="*/ 0 w 269010"/>
              <a:gd name="connsiteY4" fmla="*/ 619050 h 619050"/>
              <a:gd name="connsiteX0" fmla="*/ 0 w 270572"/>
              <a:gd name="connsiteY0" fmla="*/ 628513 h 628513"/>
              <a:gd name="connsiteX1" fmla="*/ 80268 w 270572"/>
              <a:gd name="connsiteY1" fmla="*/ 130838 h 628513"/>
              <a:gd name="connsiteX2" fmla="*/ 270572 w 270572"/>
              <a:gd name="connsiteY2" fmla="*/ 0 h 628513"/>
              <a:gd name="connsiteX3" fmla="*/ 182954 w 270572"/>
              <a:gd name="connsiteY3" fmla="*/ 502943 h 628513"/>
              <a:gd name="connsiteX4" fmla="*/ 0 w 270572"/>
              <a:gd name="connsiteY4" fmla="*/ 628513 h 628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572" h="628513">
                <a:moveTo>
                  <a:pt x="0" y="628513"/>
                </a:moveTo>
                <a:lnTo>
                  <a:pt x="80268" y="130838"/>
                </a:lnTo>
                <a:lnTo>
                  <a:pt x="270572" y="0"/>
                </a:lnTo>
                <a:lnTo>
                  <a:pt x="182954" y="502943"/>
                </a:lnTo>
                <a:lnTo>
                  <a:pt x="0" y="62851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3447480" y="4286427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616440" y="3581384"/>
            <a:ext cx="416603" cy="41596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785147" y="3995960"/>
            <a:ext cx="394107" cy="4201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193423" y="3995960"/>
            <a:ext cx="406048" cy="420125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606035" y="4000782"/>
            <a:ext cx="426760" cy="41184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4952482" y="4287619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99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3600" dirty="0">
              <a:solidFill>
                <a:srgbClr val="0099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0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87" grpId="2" animBg="1"/>
      <p:bldP spid="87" grpId="3" animBg="1"/>
      <p:bldP spid="94" grpId="0"/>
      <p:bldP spid="96" grpId="0"/>
      <p:bldP spid="100" grpId="0"/>
      <p:bldP spid="104" grpId="0"/>
      <p:bldP spid="106" grpId="0"/>
      <p:bldP spid="107" grpId="0"/>
      <p:bldP spid="108" grpId="0"/>
      <p:bldP spid="109" grpId="0"/>
      <p:bldP spid="193" grpId="0"/>
      <p:bldP spid="194" grpId="0"/>
      <p:bldP spid="195" grpId="0"/>
      <p:bldP spid="196" grpId="0"/>
      <p:bldP spid="197" grpId="0"/>
      <p:bldP spid="198" grpId="0"/>
      <p:bldP spid="199" grpId="0" animBg="1"/>
      <p:bldP spid="199" grpId="1" animBg="1"/>
      <p:bldP spid="201" grpId="0"/>
      <p:bldP spid="202" grpId="0" animBg="1"/>
      <p:bldP spid="202" grpId="1" animBg="1"/>
      <p:bldP spid="204" grpId="0" animBg="1"/>
      <p:bldP spid="204" grpId="1" animBg="1"/>
      <p:bldP spid="200" grpId="0" animBg="1"/>
      <p:bldP spid="200" grpId="1" animBg="1"/>
      <p:bldP spid="203" grpId="0" animBg="1"/>
      <p:bldP spid="203" grpId="1" animBg="1"/>
      <p:bldP spid="205" grpId="0" animBg="1"/>
      <p:bldP spid="205" grpId="1" animBg="1"/>
      <p:bldP spid="205" grpId="2" animBg="1"/>
      <p:bldP spid="205" grpId="3" animBg="1"/>
      <p:bldP spid="206" grpId="0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1" grpId="2" animBg="1"/>
      <p:bldP spid="211" grpId="3" animBg="1"/>
      <p:bldP spid="212" grpId="0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7" grpId="0"/>
      <p:bldP spid="218" grpId="0" animBg="1"/>
      <p:bldP spid="218" grpId="1" animBg="1"/>
      <p:bldP spid="219" grpId="0" animBg="1"/>
      <p:bldP spid="219" grpId="1" animBg="1"/>
      <p:bldP spid="220" grpId="0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63737" y="756880"/>
            <a:ext cx="403383" cy="21740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51167" y="738424"/>
            <a:ext cx="428625" cy="21883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20691" y="747712"/>
            <a:ext cx="556518" cy="21193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66750"/>
            <a:ext cx="7794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3.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For each given solid, identify the top view, front view and side view.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7" name="Rectangle 6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8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436767" y="1064627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4601" y="865583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Top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203" y="3001566"/>
            <a:ext cx="78021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Front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6971" y="2567493"/>
            <a:ext cx="761110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Side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395269" y="1218041"/>
            <a:ext cx="0" cy="3381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282679" y="2244024"/>
            <a:ext cx="311442" cy="2667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7287" y="1893570"/>
            <a:ext cx="849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9900"/>
                </a:solidFill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6600" dirty="0">
              <a:solidFill>
                <a:srgbClr val="009900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2232" y="2453104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glow rad="152400">
                    <a:srgbClr val="FF0000"/>
                  </a:glow>
                </a:effectLst>
                <a:latin typeface="Bookman Old Style" pitchFamily="18" charset="0"/>
                <a:ea typeface="Cambria Math" pitchFamily="18" charset="0"/>
              </a:rPr>
              <a:t>Top</a:t>
            </a:r>
            <a:endParaRPr lang="en-US" sz="1600" b="1" dirty="0">
              <a:solidFill>
                <a:prstClr val="white"/>
              </a:solidFill>
              <a:effectLst>
                <a:glow rad="152400">
                  <a:srgbClr val="FF0000"/>
                </a:glo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3977" y="1844218"/>
            <a:ext cx="849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9900"/>
                </a:solidFill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6600" dirty="0">
              <a:solidFill>
                <a:srgbClr val="009900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08922" y="2403752"/>
            <a:ext cx="739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glow rad="152400">
                    <a:srgbClr val="FF0000"/>
                  </a:glow>
                </a:effectLst>
                <a:latin typeface="Bookman Old Style" pitchFamily="18" charset="0"/>
                <a:ea typeface="Cambria Math" pitchFamily="18" charset="0"/>
              </a:rPr>
              <a:t>Side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86525" y="1838682"/>
            <a:ext cx="849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9900"/>
                </a:solidFill>
                <a:latin typeface="Cambria Math" pitchFamily="18" charset="0"/>
                <a:ea typeface="Cambria Math" pitchFamily="18" charset="0"/>
                <a:sym typeface="Wingdings"/>
              </a:rPr>
              <a:t></a:t>
            </a:r>
            <a:endParaRPr lang="en-US" sz="6600" dirty="0">
              <a:solidFill>
                <a:srgbClr val="009900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1470" y="2398216"/>
            <a:ext cx="1037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glow rad="152400">
                    <a:srgbClr val="FF0000"/>
                  </a:glow>
                </a:effectLst>
                <a:latin typeface="Bookman Old Style" pitchFamily="18" charset="0"/>
                <a:ea typeface="Cambria Math" pitchFamily="18" charset="0"/>
              </a:rPr>
              <a:t>Front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92151" y="2670143"/>
            <a:ext cx="315138" cy="3570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769560" y="1403181"/>
            <a:ext cx="1422964" cy="1445500"/>
            <a:chOff x="676670" y="2821782"/>
            <a:chExt cx="1480743" cy="1519236"/>
          </a:xfrm>
        </p:grpSpPr>
        <p:sp>
          <p:nvSpPr>
            <p:cNvPr id="36" name="Cube 35"/>
            <p:cNvSpPr/>
            <p:nvPr/>
          </p:nvSpPr>
          <p:spPr>
            <a:xfrm>
              <a:off x="676670" y="3579018"/>
              <a:ext cx="737114" cy="762000"/>
            </a:xfrm>
            <a:prstGeom prst="cube">
              <a:avLst>
                <a:gd name="adj" fmla="val 3016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Cube 36"/>
            <p:cNvSpPr/>
            <p:nvPr/>
          </p:nvSpPr>
          <p:spPr>
            <a:xfrm>
              <a:off x="1415594" y="2821782"/>
              <a:ext cx="737114" cy="762000"/>
            </a:xfrm>
            <a:prstGeom prst="cube">
              <a:avLst>
                <a:gd name="adj" fmla="val 30169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902493" y="3047999"/>
              <a:ext cx="509589" cy="5286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1928811" y="3583781"/>
              <a:ext cx="2" cy="5429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1415595" y="4117183"/>
              <a:ext cx="522742" cy="23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52708" y="3329464"/>
              <a:ext cx="929" cy="53149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928813" y="3845719"/>
              <a:ext cx="228600" cy="27860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3298082" y="1192679"/>
            <a:ext cx="1025175" cy="988096"/>
            <a:chOff x="3047999" y="2365191"/>
            <a:chExt cx="1066801" cy="1038499"/>
          </a:xfrm>
        </p:grpSpPr>
        <p:sp>
          <p:nvSpPr>
            <p:cNvPr id="44" name="Rectangle 43"/>
            <p:cNvSpPr/>
            <p:nvPr/>
          </p:nvSpPr>
          <p:spPr>
            <a:xfrm rot="5400000">
              <a:off x="3588475" y="2877366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5400000">
              <a:off x="3588475" y="2358116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5400000">
              <a:off x="3055074" y="2876413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943375" y="1153239"/>
            <a:ext cx="1025174" cy="988128"/>
            <a:chOff x="4648200" y="2365158"/>
            <a:chExt cx="1066800" cy="1038533"/>
          </a:xfrm>
        </p:grpSpPr>
        <p:sp>
          <p:nvSpPr>
            <p:cNvPr id="48" name="Rectangle 47"/>
            <p:cNvSpPr/>
            <p:nvPr/>
          </p:nvSpPr>
          <p:spPr>
            <a:xfrm rot="5400000">
              <a:off x="4655275" y="2877367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5400000">
              <a:off x="4655275" y="2358117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 rot="5400000">
              <a:off x="5188675" y="2358083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98893" y="1059666"/>
            <a:ext cx="1025175" cy="988096"/>
            <a:chOff x="3047999" y="2365191"/>
            <a:chExt cx="1066801" cy="1038499"/>
          </a:xfrm>
        </p:grpSpPr>
        <p:sp>
          <p:nvSpPr>
            <p:cNvPr id="52" name="Rectangle 51"/>
            <p:cNvSpPr/>
            <p:nvPr/>
          </p:nvSpPr>
          <p:spPr>
            <a:xfrm rot="5400000">
              <a:off x="3588475" y="2877366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 rot="5400000">
              <a:off x="3588475" y="2358116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rot="5400000">
              <a:off x="3055074" y="2876413"/>
              <a:ext cx="519249" cy="5334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9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34442" r="76591" b="59127"/>
          <a:stretch/>
        </p:blipFill>
        <p:spPr bwMode="auto">
          <a:xfrm>
            <a:off x="609600" y="1896999"/>
            <a:ext cx="1116457" cy="10796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1" t="22670" r="71910" b="53604"/>
          <a:stretch/>
        </p:blipFill>
        <p:spPr bwMode="auto">
          <a:xfrm>
            <a:off x="2147026" y="1200150"/>
            <a:ext cx="1777224" cy="2473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9" t="25625" r="59753" b="53604"/>
          <a:stretch/>
        </p:blipFill>
        <p:spPr bwMode="auto">
          <a:xfrm>
            <a:off x="4191000" y="1508185"/>
            <a:ext cx="1680695" cy="21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2" t="22669" r="49015" b="57491"/>
          <a:stretch/>
        </p:blipFill>
        <p:spPr bwMode="auto">
          <a:xfrm>
            <a:off x="6400800" y="1261713"/>
            <a:ext cx="1481965" cy="206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00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66750"/>
            <a:ext cx="7375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. Draw the front view, side view and top view of the given objects: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512927" y="1483579"/>
            <a:ext cx="6040273" cy="3368844"/>
            <a:chOff x="512927" y="1412706"/>
            <a:chExt cx="6040273" cy="3368844"/>
          </a:xfrm>
        </p:grpSpPr>
        <p:sp>
          <p:nvSpPr>
            <p:cNvPr id="10" name="Rectangle 9"/>
            <p:cNvSpPr/>
            <p:nvPr/>
          </p:nvSpPr>
          <p:spPr>
            <a:xfrm>
              <a:off x="512927" y="1412706"/>
              <a:ext cx="6040273" cy="5299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0668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005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102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532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1927" y="1428750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Sr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7500" y="154290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Object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0908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Front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9333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Top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927" y="204165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27" y="3786961"/>
            <a:ext cx="1360698" cy="8089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19" y="3912609"/>
            <a:ext cx="1033470" cy="5576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75" y="3954242"/>
            <a:ext cx="879170" cy="4744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333" y="3773557"/>
            <a:ext cx="944814" cy="83579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1927" y="365844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39" y="2182532"/>
            <a:ext cx="1541673" cy="7818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94" y="2310528"/>
            <a:ext cx="1100145" cy="5258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85" y="2168649"/>
            <a:ext cx="1046785" cy="80958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59" y="2341286"/>
            <a:ext cx="991121" cy="464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05" y="-402220"/>
            <a:ext cx="1017614" cy="1017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clrChange>
              <a:clrFrom>
                <a:srgbClr val="A09F9D"/>
              </a:clrFrom>
              <a:clrTo>
                <a:srgbClr val="A09F9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100000" l="426" r="100000">
                        <a14:foregroundMark x1="3830" y1="83750" x2="3830" y2="83750"/>
                        <a14:foregroundMark x1="3404" y1="83750" x2="22128" y2="71875"/>
                        <a14:foregroundMark x1="78723" y1="70625" x2="96170" y2="83125"/>
                        <a14:foregroundMark x1="49362" y1="26875" x2="50213" y2="90000"/>
                        <a14:backgroundMark x1="17872" y1="80625" x2="77021" y2="79375"/>
                        <a14:backgroundMark x1="16596" y1="79375" x2="25957" y2="7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12" y="-159398"/>
            <a:ext cx="1046050" cy="712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50" b="82750" l="16500" r="99875">
                        <a14:backgroundMark x1="18000" y1="39750" x2="26500" y2="71125"/>
                        <a14:backgroundMark x1="19750" y1="65500" x2="26750" y2="73000"/>
                        <a14:backgroundMark x1="18250" y1="63875" x2="18500" y2="5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11191" b="19162"/>
          <a:stretch/>
        </p:blipFill>
        <p:spPr>
          <a:xfrm>
            <a:off x="4591085" y="-150002"/>
            <a:ext cx="629085" cy="532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837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30" y="4119861"/>
            <a:ext cx="908059" cy="617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07" y="4852423"/>
            <a:ext cx="925104" cy="9251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6" t="22076" r="13928" b="21716"/>
          <a:stretch/>
        </p:blipFill>
        <p:spPr>
          <a:xfrm>
            <a:off x="5529333" y="4852423"/>
            <a:ext cx="712773" cy="3948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50" b="82750" l="16500" r="99875">
                        <a14:backgroundMark x1="18000" y1="39750" x2="26500" y2="71125"/>
                        <a14:backgroundMark x1="19750" y1="65500" x2="26750" y2="73000"/>
                        <a14:backgroundMark x1="18250" y1="63875" x2="18500" y2="5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18" t="11191" b="19162"/>
          <a:stretch/>
        </p:blipFill>
        <p:spPr>
          <a:xfrm>
            <a:off x="6443162" y="-87423"/>
            <a:ext cx="629085" cy="5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66750"/>
            <a:ext cx="7375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. Draw the front view, side view and top view of the given objects: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529403" y="1483579"/>
            <a:ext cx="6040273" cy="3368844"/>
            <a:chOff x="512927" y="1412706"/>
            <a:chExt cx="6040273" cy="3368844"/>
          </a:xfrm>
        </p:grpSpPr>
        <p:sp>
          <p:nvSpPr>
            <p:cNvPr id="10" name="Rectangle 9"/>
            <p:cNvSpPr/>
            <p:nvPr/>
          </p:nvSpPr>
          <p:spPr>
            <a:xfrm>
              <a:off x="512927" y="1412706"/>
              <a:ext cx="6040273" cy="5299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0668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005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102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532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1927" y="1428750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Sr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7500" y="154290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Object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0908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Front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9333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Top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927" y="204165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38" y="3873120"/>
            <a:ext cx="1279662" cy="7369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24" y="3912608"/>
            <a:ext cx="600026" cy="6622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5" y="3996997"/>
            <a:ext cx="1181100" cy="485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47" y="3773557"/>
            <a:ext cx="858385" cy="83579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1927" y="3658442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30" y="2182531"/>
            <a:ext cx="1010870" cy="8697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73" y="2310528"/>
            <a:ext cx="1067987" cy="5258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85" y="2240194"/>
            <a:ext cx="1046785" cy="6664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59" y="2350906"/>
            <a:ext cx="991121" cy="4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666750"/>
            <a:ext cx="7375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4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. Draw the front view, side view and top view of the given objects: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512927" y="1483579"/>
            <a:ext cx="6040273" cy="3368844"/>
            <a:chOff x="512927" y="1412706"/>
            <a:chExt cx="6040273" cy="3368844"/>
          </a:xfrm>
        </p:grpSpPr>
        <p:sp>
          <p:nvSpPr>
            <p:cNvPr id="10" name="Rectangle 9"/>
            <p:cNvSpPr/>
            <p:nvPr/>
          </p:nvSpPr>
          <p:spPr>
            <a:xfrm>
              <a:off x="512927" y="1412706"/>
              <a:ext cx="6040273" cy="5299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0668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94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0005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4102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553200" y="1412706"/>
              <a:ext cx="0" cy="3368844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31927" y="1428750"/>
            <a:ext cx="486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Sr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07500" y="1542902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Object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00908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Front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91000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9333" y="1463933"/>
            <a:ext cx="80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Top view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1927" y="204165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63" y="3704003"/>
            <a:ext cx="1038280" cy="103556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08" y="3810301"/>
            <a:ext cx="882711" cy="8229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299739" y="3779058"/>
            <a:ext cx="881861" cy="8854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95" y="3803886"/>
            <a:ext cx="891270" cy="83579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1927" y="3658442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51" y="2182532"/>
            <a:ext cx="968248" cy="7818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268" y="2310528"/>
            <a:ext cx="741997" cy="5258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85" y="2283768"/>
            <a:ext cx="826707" cy="5793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17" y="2341286"/>
            <a:ext cx="691191" cy="5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27469" y="285750"/>
            <a:ext cx="4445627" cy="656803"/>
            <a:chOff x="555172" y="397682"/>
            <a:chExt cx="4445627" cy="656803"/>
          </a:xfrm>
        </p:grpSpPr>
        <p:sp>
          <p:nvSpPr>
            <p:cNvPr id="21" name="Snip Diagonal Corner Rectangle 20"/>
            <p:cNvSpPr/>
            <p:nvPr/>
          </p:nvSpPr>
          <p:spPr>
            <a:xfrm>
              <a:off x="807920" y="443983"/>
              <a:ext cx="4192879" cy="610502"/>
            </a:xfrm>
            <a:prstGeom prst="snip2DiagRect">
              <a:avLst/>
            </a:prstGeom>
            <a:gradFill flip="none" rotWithShape="1">
              <a:gsLst>
                <a:gs pos="25000">
                  <a:srgbClr val="00B0F0">
                    <a:lumMod val="62000"/>
                    <a:lumOff val="38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55172" y="397682"/>
              <a:ext cx="533400" cy="533400"/>
              <a:chOff x="555172" y="474706"/>
              <a:chExt cx="533400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55172" y="474706"/>
                <a:ext cx="533400" cy="533400"/>
              </a:xfrm>
              <a:prstGeom prst="ellipse">
                <a:avLst/>
              </a:prstGeom>
              <a:solidFill>
                <a:srgbClr val="3333CC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23741" y="500741"/>
                <a:ext cx="396262" cy="4616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prstClr val="white"/>
                    </a:solidFill>
                    <a:latin typeface="+mj-lt"/>
                    <a:cs typeface="Aharoni" pitchFamily="2" charset="-79"/>
                  </a:rPr>
                  <a:t>Q</a:t>
                </a:r>
                <a:endParaRPr lang="en-US" sz="2400" dirty="0">
                  <a:solidFill>
                    <a:prstClr val="white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1088598" y="352147"/>
            <a:ext cx="3664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Can a polygon have for its faces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:</a:t>
            </a:r>
          </a:p>
          <a:p>
            <a:r>
              <a:rPr lang="en-US" sz="1600" b="1" dirty="0" err="1"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.  3 Triangles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?</a:t>
            </a:r>
            <a:endParaRPr lang="en-US" sz="16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7214" y="1060870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1600" b="1" u="sng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rPr>
              <a:t>Sol.</a:t>
            </a:r>
            <a:endParaRPr lang="en-IN" sz="1600" u="sng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05261" y="1070918"/>
            <a:ext cx="62655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No, a polyhedron cannot have 3 triangles for its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faces.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7" name="Picture 2" descr="Image result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999999">
                  <a:alpha val="36471"/>
                </a:srgbClr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8" b="9565"/>
          <a:stretch/>
        </p:blipFill>
        <p:spPr bwMode="auto">
          <a:xfrm flipH="1">
            <a:off x="440614" y="2190299"/>
            <a:ext cx="3369386" cy="26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3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8" y="666750"/>
            <a:ext cx="3942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1.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Can a polygon have for its faces: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498765" y="1005304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 3 Triangles ?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391" y="1428750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5614" y="1428963"/>
            <a:ext cx="5920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No, a polyhedron cannot have 3 triangles for its faces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8765" y="1919491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4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triangles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391" y="2342937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5614" y="2343150"/>
            <a:ext cx="4304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Yes, a polyhedron can have four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triangles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which is known as pyramid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on triangular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base.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765" y="3374494"/>
            <a:ext cx="3411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iii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a square and four triangles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5391" y="3797940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5615" y="3798153"/>
            <a:ext cx="4456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Yes, a polyhedron has its faces a square and four triangles which makes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 pyramid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on square base.</a:t>
            </a:r>
          </a:p>
        </p:txBody>
      </p:sp>
    </p:spTree>
    <p:extLst>
      <p:ext uri="{BB962C8B-B14F-4D97-AF65-F5344CB8AC3E}">
        <p14:creationId xmlns:p14="http://schemas.microsoft.com/office/powerpoint/2010/main" val="144915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8" y="666750"/>
            <a:ext cx="7771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2.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Is it possible to have a polyhedron with any given number of faces? </a:t>
            </a:r>
            <a:endParaRPr lang="en-US" sz="1600" b="1" dirty="0" smtClean="0">
              <a:solidFill>
                <a:srgbClr val="0000FF"/>
              </a:solidFill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Hint: Think of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a pyramid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515391" y="1428856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614" y="1428856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It is possible, only if the number of faces are greater than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or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equal to 4.</a:t>
            </a:r>
          </a:p>
        </p:txBody>
      </p:sp>
    </p:spTree>
    <p:extLst>
      <p:ext uri="{BB962C8B-B14F-4D97-AF65-F5344CB8AC3E}">
        <p14:creationId xmlns:p14="http://schemas.microsoft.com/office/powerpoint/2010/main" val="10175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8" y="666750"/>
            <a:ext cx="4629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3. Which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are prisms among the following: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507078" y="1005304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08425">
            <a:off x="1211007" y="1068460"/>
            <a:ext cx="308380" cy="132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74286" y="1005304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ii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7" y="1657350"/>
            <a:ext cx="2028825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07078" y="2343150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iii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1" y="2493377"/>
            <a:ext cx="1281729" cy="117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293507" y="2343150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450989"/>
            <a:ext cx="1228129" cy="1264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5391" y="3943350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05614" y="3943350"/>
            <a:ext cx="4456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Figure (ii) unsharpened pencil and figure (iv) a box are prisms.</a:t>
            </a:r>
          </a:p>
        </p:txBody>
      </p:sp>
    </p:spTree>
    <p:extLst>
      <p:ext uri="{BB962C8B-B14F-4D97-AF65-F5344CB8AC3E}">
        <p14:creationId xmlns:p14="http://schemas.microsoft.com/office/powerpoint/2010/main" val="20040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8" y="666750"/>
            <a:ext cx="4349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4.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How are prisms and cylinders alike?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78217"/>
            <a:ext cx="1652004" cy="555209"/>
            <a:chOff x="374916" y="206166"/>
            <a:chExt cx="1652004" cy="555209"/>
          </a:xfrm>
        </p:grpSpPr>
        <p:sp>
          <p:nvSpPr>
            <p:cNvPr id="4" name="Rectangle 3"/>
            <p:cNvSpPr/>
            <p:nvPr/>
          </p:nvSpPr>
          <p:spPr>
            <a:xfrm>
              <a:off x="821167" y="323781"/>
              <a:ext cx="1205753" cy="319670"/>
            </a:xfrm>
            <a:prstGeom prst="rect">
              <a:avLst/>
            </a:prstGeom>
            <a:solidFill>
              <a:srgbClr val="002060"/>
            </a:solidFill>
            <a:effectLst>
              <a:glow rad="38100">
                <a:srgbClr val="FFFF0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</a:rPr>
                <a:t>EXERCISE</a:t>
              </a:r>
            </a:p>
          </p:txBody>
        </p:sp>
        <p:pic>
          <p:nvPicPr>
            <p:cNvPr id="5" name="Picture 5" descr="Image result for pencil clipart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16" y="206166"/>
              <a:ext cx="653889" cy="555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515391" y="1123950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5614" y="1124163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 prism becomes a cylinder as the number of sides of its base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becomes larger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and larger.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8765" y="1919491"/>
            <a:ext cx="4259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How are pyramids and cones alike?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391" y="2342937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5614" y="2343150"/>
            <a:ext cx="415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 pyramid becomes a cone as the number of sides of its base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becomes larger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and larger.</a:t>
            </a:r>
          </a:p>
        </p:txBody>
      </p:sp>
    </p:spTree>
    <p:extLst>
      <p:ext uri="{BB962C8B-B14F-4D97-AF65-F5344CB8AC3E}">
        <p14:creationId xmlns:p14="http://schemas.microsoft.com/office/powerpoint/2010/main" val="301453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078" y="666750"/>
            <a:ext cx="5051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. Is a square prism same as a cube? Explain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.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5391" y="1123950"/>
            <a:ext cx="588623" cy="338554"/>
          </a:xfrm>
          <a:prstGeom prst="rect">
            <a:avLst/>
          </a:prstGeom>
          <a:gradFill>
            <a:gsLst>
              <a:gs pos="45000">
                <a:srgbClr val="FF99CC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0" scaled="1"/>
          </a:gra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5614" y="1124163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No, it can be a cuboid also.</a:t>
            </a:r>
          </a:p>
        </p:txBody>
      </p:sp>
    </p:spTree>
    <p:extLst>
      <p:ext uri="{BB962C8B-B14F-4D97-AF65-F5344CB8AC3E}">
        <p14:creationId xmlns:p14="http://schemas.microsoft.com/office/powerpoint/2010/main" val="372194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7469" y="285750"/>
            <a:ext cx="4322408" cy="656803"/>
            <a:chOff x="555172" y="397682"/>
            <a:chExt cx="4322408" cy="656803"/>
          </a:xfrm>
        </p:grpSpPr>
        <p:sp>
          <p:nvSpPr>
            <p:cNvPr id="3" name="Snip Diagonal Corner Rectangle 2"/>
            <p:cNvSpPr/>
            <p:nvPr/>
          </p:nvSpPr>
          <p:spPr>
            <a:xfrm>
              <a:off x="807920" y="443983"/>
              <a:ext cx="4069660" cy="610502"/>
            </a:xfrm>
            <a:prstGeom prst="snip2DiagRect">
              <a:avLst/>
            </a:prstGeom>
            <a:gradFill flip="none" rotWithShape="1">
              <a:gsLst>
                <a:gs pos="25000">
                  <a:srgbClr val="00B0F0">
                    <a:lumMod val="62000"/>
                    <a:lumOff val="38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55172" y="397682"/>
              <a:ext cx="533400" cy="533400"/>
              <a:chOff x="555172" y="474706"/>
              <a:chExt cx="533400" cy="5334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55172" y="474706"/>
                <a:ext cx="533400" cy="533400"/>
              </a:xfrm>
              <a:prstGeom prst="ellipse">
                <a:avLst/>
              </a:prstGeom>
              <a:solidFill>
                <a:srgbClr val="3333CC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23741" y="500741"/>
                <a:ext cx="396262" cy="4616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prstClr val="white"/>
                    </a:solidFill>
                    <a:latin typeface="+mj-lt"/>
                    <a:cs typeface="Aharoni" pitchFamily="2" charset="-79"/>
                  </a:rPr>
                  <a:t>Q</a:t>
                </a:r>
                <a:endParaRPr lang="en-US" sz="2400" dirty="0">
                  <a:solidFill>
                    <a:prstClr val="white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058454" y="482771"/>
            <a:ext cx="379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  <a:ea typeface="Cambria Math" pitchFamily="18" charset="0"/>
              </a:rPr>
              <a:t>Verify Euler’s formula for these solids.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214" y="1047750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1600" b="1" u="sng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rPr>
              <a:t>Sol.</a:t>
            </a:r>
            <a:endParaRPr lang="en-IN" sz="1600" u="sng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Rounded Rectangle 59"/>
          <p:cNvSpPr/>
          <p:nvPr/>
        </p:nvSpPr>
        <p:spPr>
          <a:xfrm>
            <a:off x="3894838" y="1052630"/>
            <a:ext cx="1674859" cy="606605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03" name="Rounded Rectangle 102"/>
          <p:cNvSpPr/>
          <p:nvPr>
            <p:custDataLst>
              <p:tags r:id="rId1"/>
            </p:custDataLst>
          </p:nvPr>
        </p:nvSpPr>
        <p:spPr>
          <a:xfrm>
            <a:off x="2789863" y="1086518"/>
            <a:ext cx="782689" cy="265176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ounded Rectangle 103"/>
          <p:cNvSpPr/>
          <p:nvPr>
            <p:custDataLst>
              <p:tags r:id="rId2"/>
            </p:custDataLst>
          </p:nvPr>
        </p:nvSpPr>
        <p:spPr>
          <a:xfrm>
            <a:off x="1892820" y="1089222"/>
            <a:ext cx="816411" cy="265176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Rounded Rectangle 104"/>
          <p:cNvSpPr/>
          <p:nvPr>
            <p:custDataLst>
              <p:tags r:id="rId3"/>
            </p:custDataLst>
          </p:nvPr>
        </p:nvSpPr>
        <p:spPr>
          <a:xfrm>
            <a:off x="1116135" y="1084792"/>
            <a:ext cx="711535" cy="26046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75705" y="1047750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35472" y="10477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742602" y="1047750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222914" y="1381876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336347" y="1370170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22914" y="170872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222914" y="202523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222914" y="233003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336347" y="2634830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222914" y="2634830"/>
            <a:ext cx="861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.H.S.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540591" y="1047750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306039" y="1047750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166795" y="104775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886170" y="1095057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Euler’s Formula</a:t>
            </a:r>
          </a:p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F + V – E = 2</a:t>
            </a:r>
            <a:endParaRPr lang="en-IN" sz="14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12601" y="137017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441489" y="170872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453553" y="1381876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68162" y="138187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012601" y="170872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628193" y="170872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12601" y="202523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604441" y="202523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838924" y="202523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012601" y="233003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012601" y="263483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315217" y="104775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095726" y="104775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979724" y="104775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36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396" y="877166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/>
          <p:cNvSpPr txBox="1"/>
          <p:nvPr/>
        </p:nvSpPr>
        <p:spPr>
          <a:xfrm>
            <a:off x="3100584" y="1381876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906815" y="138187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209253" y="169326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998940" y="169326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5969187" y="334083"/>
            <a:ext cx="1788128" cy="2415501"/>
            <a:chOff x="5265793" y="2051587"/>
            <a:chExt cx="917591" cy="1024407"/>
          </a:xfrm>
        </p:grpSpPr>
        <p:cxnSp>
          <p:nvCxnSpPr>
            <p:cNvPr id="155" name="Straight Connector 154"/>
            <p:cNvCxnSpPr/>
            <p:nvPr/>
          </p:nvCxnSpPr>
          <p:spPr>
            <a:xfrm flipV="1">
              <a:off x="5440708" y="2052935"/>
              <a:ext cx="210724" cy="180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5649942" y="2054307"/>
              <a:ext cx="3259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5959586" y="2056134"/>
              <a:ext cx="18521" cy="2618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5703810" y="2308728"/>
              <a:ext cx="255776" cy="1371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 flipV="1">
              <a:off x="5443574" y="2232865"/>
              <a:ext cx="260236" cy="2193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5268002" y="2230172"/>
              <a:ext cx="174915" cy="666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5566330" y="2449057"/>
              <a:ext cx="131087" cy="620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5959587" y="2310963"/>
              <a:ext cx="89521" cy="7618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979757" y="2051587"/>
              <a:ext cx="203555" cy="752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5265793" y="2892098"/>
              <a:ext cx="300537" cy="182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 flipV="1">
              <a:off x="5562665" y="3069750"/>
              <a:ext cx="489856" cy="9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6049531" y="2797618"/>
              <a:ext cx="133853" cy="2783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5533513" y="2053499"/>
              <a:ext cx="117918" cy="70034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1351" y="2757418"/>
              <a:ext cx="646147" cy="4296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5275343" y="2754966"/>
              <a:ext cx="255776" cy="13713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TextBox 182"/>
          <p:cNvSpPr txBox="1"/>
          <p:nvPr/>
        </p:nvSpPr>
        <p:spPr>
          <a:xfrm>
            <a:off x="6802564" y="27665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4" name="Hexagon 183"/>
          <p:cNvSpPr/>
          <p:nvPr/>
        </p:nvSpPr>
        <p:spPr>
          <a:xfrm>
            <a:off x="6329035" y="345971"/>
            <a:ext cx="1018915" cy="920629"/>
          </a:xfrm>
          <a:custGeom>
            <a:avLst/>
            <a:gdLst>
              <a:gd name="connsiteX0" fmla="*/ 0 w 1399169"/>
              <a:gd name="connsiteY0" fmla="*/ 228600 h 457200"/>
              <a:gd name="connsiteX1" fmla="*/ 385237 w 1399169"/>
              <a:gd name="connsiteY1" fmla="*/ 0 h 457200"/>
              <a:gd name="connsiteX2" fmla="*/ 1013932 w 1399169"/>
              <a:gd name="connsiteY2" fmla="*/ 0 h 457200"/>
              <a:gd name="connsiteX3" fmla="*/ 1399169 w 1399169"/>
              <a:gd name="connsiteY3" fmla="*/ 228600 h 457200"/>
              <a:gd name="connsiteX4" fmla="*/ 1013932 w 1399169"/>
              <a:gd name="connsiteY4" fmla="*/ 457200 h 457200"/>
              <a:gd name="connsiteX5" fmla="*/ 385237 w 1399169"/>
              <a:gd name="connsiteY5" fmla="*/ 457200 h 457200"/>
              <a:gd name="connsiteX6" fmla="*/ 0 w 1399169"/>
              <a:gd name="connsiteY6" fmla="*/ 228600 h 457200"/>
              <a:gd name="connsiteX0" fmla="*/ 0 w 1404152"/>
              <a:gd name="connsiteY0" fmla="*/ 412974 h 457200"/>
              <a:gd name="connsiteX1" fmla="*/ 390220 w 1404152"/>
              <a:gd name="connsiteY1" fmla="*/ 0 h 457200"/>
              <a:gd name="connsiteX2" fmla="*/ 1018915 w 1404152"/>
              <a:gd name="connsiteY2" fmla="*/ 0 h 457200"/>
              <a:gd name="connsiteX3" fmla="*/ 1404152 w 1404152"/>
              <a:gd name="connsiteY3" fmla="*/ 228600 h 457200"/>
              <a:gd name="connsiteX4" fmla="*/ 1018915 w 1404152"/>
              <a:gd name="connsiteY4" fmla="*/ 457200 h 457200"/>
              <a:gd name="connsiteX5" fmla="*/ 390220 w 1404152"/>
              <a:gd name="connsiteY5" fmla="*/ 457200 h 457200"/>
              <a:gd name="connsiteX6" fmla="*/ 0 w 1404152"/>
              <a:gd name="connsiteY6" fmla="*/ 412974 h 457200"/>
              <a:gd name="connsiteX0" fmla="*/ 0 w 1404152"/>
              <a:gd name="connsiteY0" fmla="*/ 412974 h 920629"/>
              <a:gd name="connsiteX1" fmla="*/ 390220 w 1404152"/>
              <a:gd name="connsiteY1" fmla="*/ 0 h 920629"/>
              <a:gd name="connsiteX2" fmla="*/ 1018915 w 1404152"/>
              <a:gd name="connsiteY2" fmla="*/ 0 h 920629"/>
              <a:gd name="connsiteX3" fmla="*/ 1404152 w 1404152"/>
              <a:gd name="connsiteY3" fmla="*/ 228600 h 920629"/>
              <a:gd name="connsiteX4" fmla="*/ 1018915 w 1404152"/>
              <a:gd name="connsiteY4" fmla="*/ 457200 h 920629"/>
              <a:gd name="connsiteX5" fmla="*/ 487391 w 1404152"/>
              <a:gd name="connsiteY5" fmla="*/ 920629 h 920629"/>
              <a:gd name="connsiteX6" fmla="*/ 0 w 1404152"/>
              <a:gd name="connsiteY6" fmla="*/ 412974 h 920629"/>
              <a:gd name="connsiteX0" fmla="*/ 0 w 1404152"/>
              <a:gd name="connsiteY0" fmla="*/ 412974 h 920629"/>
              <a:gd name="connsiteX1" fmla="*/ 390220 w 1404152"/>
              <a:gd name="connsiteY1" fmla="*/ 0 h 920629"/>
              <a:gd name="connsiteX2" fmla="*/ 1018915 w 1404152"/>
              <a:gd name="connsiteY2" fmla="*/ 0 h 920629"/>
              <a:gd name="connsiteX3" fmla="*/ 1404152 w 1404152"/>
              <a:gd name="connsiteY3" fmla="*/ 228600 h 920629"/>
              <a:gd name="connsiteX4" fmla="*/ 984033 w 1404152"/>
              <a:gd name="connsiteY4" fmla="*/ 596727 h 920629"/>
              <a:gd name="connsiteX5" fmla="*/ 487391 w 1404152"/>
              <a:gd name="connsiteY5" fmla="*/ 920629 h 920629"/>
              <a:gd name="connsiteX6" fmla="*/ 0 w 1404152"/>
              <a:gd name="connsiteY6" fmla="*/ 412974 h 920629"/>
              <a:gd name="connsiteX0" fmla="*/ 0 w 1018915"/>
              <a:gd name="connsiteY0" fmla="*/ 412974 h 920629"/>
              <a:gd name="connsiteX1" fmla="*/ 390220 w 1018915"/>
              <a:gd name="connsiteY1" fmla="*/ 0 h 920629"/>
              <a:gd name="connsiteX2" fmla="*/ 1018915 w 1018915"/>
              <a:gd name="connsiteY2" fmla="*/ 0 h 920629"/>
              <a:gd name="connsiteX3" fmla="*/ 1005503 w 1018915"/>
              <a:gd name="connsiteY3" fmla="*/ 243549 h 920629"/>
              <a:gd name="connsiteX4" fmla="*/ 984033 w 1018915"/>
              <a:gd name="connsiteY4" fmla="*/ 596727 h 920629"/>
              <a:gd name="connsiteX5" fmla="*/ 487391 w 1018915"/>
              <a:gd name="connsiteY5" fmla="*/ 920629 h 920629"/>
              <a:gd name="connsiteX6" fmla="*/ 0 w 1018915"/>
              <a:gd name="connsiteY6" fmla="*/ 412974 h 92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8915" h="920629">
                <a:moveTo>
                  <a:pt x="0" y="412974"/>
                </a:moveTo>
                <a:lnTo>
                  <a:pt x="390220" y="0"/>
                </a:lnTo>
                <a:lnTo>
                  <a:pt x="1018915" y="0"/>
                </a:lnTo>
                <a:lnTo>
                  <a:pt x="1005503" y="243549"/>
                </a:lnTo>
                <a:lnTo>
                  <a:pt x="984033" y="596727"/>
                </a:lnTo>
                <a:lnTo>
                  <a:pt x="487391" y="920629"/>
                </a:lnTo>
                <a:lnTo>
                  <a:pt x="0" y="412974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6733856" y="56426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1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199" name="Hexagon 183"/>
          <p:cNvSpPr/>
          <p:nvPr/>
        </p:nvSpPr>
        <p:spPr>
          <a:xfrm>
            <a:off x="5990900" y="2007322"/>
            <a:ext cx="1753338" cy="729746"/>
          </a:xfrm>
          <a:custGeom>
            <a:avLst/>
            <a:gdLst>
              <a:gd name="connsiteX0" fmla="*/ 0 w 1399169"/>
              <a:gd name="connsiteY0" fmla="*/ 228600 h 457200"/>
              <a:gd name="connsiteX1" fmla="*/ 385237 w 1399169"/>
              <a:gd name="connsiteY1" fmla="*/ 0 h 457200"/>
              <a:gd name="connsiteX2" fmla="*/ 1013932 w 1399169"/>
              <a:gd name="connsiteY2" fmla="*/ 0 h 457200"/>
              <a:gd name="connsiteX3" fmla="*/ 1399169 w 1399169"/>
              <a:gd name="connsiteY3" fmla="*/ 228600 h 457200"/>
              <a:gd name="connsiteX4" fmla="*/ 1013932 w 1399169"/>
              <a:gd name="connsiteY4" fmla="*/ 457200 h 457200"/>
              <a:gd name="connsiteX5" fmla="*/ 385237 w 1399169"/>
              <a:gd name="connsiteY5" fmla="*/ 457200 h 457200"/>
              <a:gd name="connsiteX6" fmla="*/ 0 w 1399169"/>
              <a:gd name="connsiteY6" fmla="*/ 228600 h 457200"/>
              <a:gd name="connsiteX0" fmla="*/ 0 w 1404152"/>
              <a:gd name="connsiteY0" fmla="*/ 412974 h 457200"/>
              <a:gd name="connsiteX1" fmla="*/ 390220 w 1404152"/>
              <a:gd name="connsiteY1" fmla="*/ 0 h 457200"/>
              <a:gd name="connsiteX2" fmla="*/ 1018915 w 1404152"/>
              <a:gd name="connsiteY2" fmla="*/ 0 h 457200"/>
              <a:gd name="connsiteX3" fmla="*/ 1404152 w 1404152"/>
              <a:gd name="connsiteY3" fmla="*/ 228600 h 457200"/>
              <a:gd name="connsiteX4" fmla="*/ 1018915 w 1404152"/>
              <a:gd name="connsiteY4" fmla="*/ 457200 h 457200"/>
              <a:gd name="connsiteX5" fmla="*/ 390220 w 1404152"/>
              <a:gd name="connsiteY5" fmla="*/ 457200 h 457200"/>
              <a:gd name="connsiteX6" fmla="*/ 0 w 1404152"/>
              <a:gd name="connsiteY6" fmla="*/ 412974 h 457200"/>
              <a:gd name="connsiteX0" fmla="*/ 0 w 1404152"/>
              <a:gd name="connsiteY0" fmla="*/ 412974 h 920629"/>
              <a:gd name="connsiteX1" fmla="*/ 390220 w 1404152"/>
              <a:gd name="connsiteY1" fmla="*/ 0 h 920629"/>
              <a:gd name="connsiteX2" fmla="*/ 1018915 w 1404152"/>
              <a:gd name="connsiteY2" fmla="*/ 0 h 920629"/>
              <a:gd name="connsiteX3" fmla="*/ 1404152 w 1404152"/>
              <a:gd name="connsiteY3" fmla="*/ 228600 h 920629"/>
              <a:gd name="connsiteX4" fmla="*/ 1018915 w 1404152"/>
              <a:gd name="connsiteY4" fmla="*/ 457200 h 920629"/>
              <a:gd name="connsiteX5" fmla="*/ 487391 w 1404152"/>
              <a:gd name="connsiteY5" fmla="*/ 920629 h 920629"/>
              <a:gd name="connsiteX6" fmla="*/ 0 w 1404152"/>
              <a:gd name="connsiteY6" fmla="*/ 412974 h 920629"/>
              <a:gd name="connsiteX0" fmla="*/ 0 w 1404152"/>
              <a:gd name="connsiteY0" fmla="*/ 412974 h 920629"/>
              <a:gd name="connsiteX1" fmla="*/ 390220 w 1404152"/>
              <a:gd name="connsiteY1" fmla="*/ 0 h 920629"/>
              <a:gd name="connsiteX2" fmla="*/ 1018915 w 1404152"/>
              <a:gd name="connsiteY2" fmla="*/ 0 h 920629"/>
              <a:gd name="connsiteX3" fmla="*/ 1404152 w 1404152"/>
              <a:gd name="connsiteY3" fmla="*/ 228600 h 920629"/>
              <a:gd name="connsiteX4" fmla="*/ 984033 w 1404152"/>
              <a:gd name="connsiteY4" fmla="*/ 596727 h 920629"/>
              <a:gd name="connsiteX5" fmla="*/ 487391 w 1404152"/>
              <a:gd name="connsiteY5" fmla="*/ 920629 h 920629"/>
              <a:gd name="connsiteX6" fmla="*/ 0 w 1404152"/>
              <a:gd name="connsiteY6" fmla="*/ 412974 h 920629"/>
              <a:gd name="connsiteX0" fmla="*/ 0 w 1018915"/>
              <a:gd name="connsiteY0" fmla="*/ 412974 h 920629"/>
              <a:gd name="connsiteX1" fmla="*/ 390220 w 1018915"/>
              <a:gd name="connsiteY1" fmla="*/ 0 h 920629"/>
              <a:gd name="connsiteX2" fmla="*/ 1018915 w 1018915"/>
              <a:gd name="connsiteY2" fmla="*/ 0 h 920629"/>
              <a:gd name="connsiteX3" fmla="*/ 1005503 w 1018915"/>
              <a:gd name="connsiteY3" fmla="*/ 243549 h 920629"/>
              <a:gd name="connsiteX4" fmla="*/ 984033 w 1018915"/>
              <a:gd name="connsiteY4" fmla="*/ 596727 h 920629"/>
              <a:gd name="connsiteX5" fmla="*/ 487391 w 1018915"/>
              <a:gd name="connsiteY5" fmla="*/ 920629 h 920629"/>
              <a:gd name="connsiteX6" fmla="*/ 0 w 1018915"/>
              <a:gd name="connsiteY6" fmla="*/ 412974 h 920629"/>
              <a:gd name="connsiteX0" fmla="*/ 0 w 1018915"/>
              <a:gd name="connsiteY0" fmla="*/ 412974 h 920629"/>
              <a:gd name="connsiteX1" fmla="*/ 491820 w 1018915"/>
              <a:gd name="connsiteY1" fmla="*/ 95794 h 920629"/>
              <a:gd name="connsiteX2" fmla="*/ 1018915 w 1018915"/>
              <a:gd name="connsiteY2" fmla="*/ 0 h 920629"/>
              <a:gd name="connsiteX3" fmla="*/ 1005503 w 1018915"/>
              <a:gd name="connsiteY3" fmla="*/ 243549 h 920629"/>
              <a:gd name="connsiteX4" fmla="*/ 984033 w 1018915"/>
              <a:gd name="connsiteY4" fmla="*/ 596727 h 920629"/>
              <a:gd name="connsiteX5" fmla="*/ 487391 w 1018915"/>
              <a:gd name="connsiteY5" fmla="*/ 920629 h 920629"/>
              <a:gd name="connsiteX6" fmla="*/ 0 w 1018915"/>
              <a:gd name="connsiteY6" fmla="*/ 412974 h 920629"/>
              <a:gd name="connsiteX0" fmla="*/ 0 w 1779464"/>
              <a:gd name="connsiteY0" fmla="*/ 317180 h 824835"/>
              <a:gd name="connsiteX1" fmla="*/ 491820 w 1779464"/>
              <a:gd name="connsiteY1" fmla="*/ 0 h 824835"/>
              <a:gd name="connsiteX2" fmla="*/ 1779464 w 1779464"/>
              <a:gd name="connsiteY2" fmla="*/ 98697 h 824835"/>
              <a:gd name="connsiteX3" fmla="*/ 1005503 w 1779464"/>
              <a:gd name="connsiteY3" fmla="*/ 147755 h 824835"/>
              <a:gd name="connsiteX4" fmla="*/ 984033 w 1779464"/>
              <a:gd name="connsiteY4" fmla="*/ 500933 h 824835"/>
              <a:gd name="connsiteX5" fmla="*/ 487391 w 1779464"/>
              <a:gd name="connsiteY5" fmla="*/ 824835 h 824835"/>
              <a:gd name="connsiteX6" fmla="*/ 0 w 1779464"/>
              <a:gd name="connsiteY6" fmla="*/ 317180 h 824835"/>
              <a:gd name="connsiteX0" fmla="*/ 0 w 1779464"/>
              <a:gd name="connsiteY0" fmla="*/ 317180 h 824835"/>
              <a:gd name="connsiteX1" fmla="*/ 491820 w 1779464"/>
              <a:gd name="connsiteY1" fmla="*/ 0 h 824835"/>
              <a:gd name="connsiteX2" fmla="*/ 1779464 w 1779464"/>
              <a:gd name="connsiteY2" fmla="*/ 98697 h 824835"/>
              <a:gd name="connsiteX3" fmla="*/ 1507697 w 1779464"/>
              <a:gd name="connsiteY3" fmla="*/ 722521 h 824835"/>
              <a:gd name="connsiteX4" fmla="*/ 984033 w 1779464"/>
              <a:gd name="connsiteY4" fmla="*/ 500933 h 824835"/>
              <a:gd name="connsiteX5" fmla="*/ 487391 w 1779464"/>
              <a:gd name="connsiteY5" fmla="*/ 824835 h 824835"/>
              <a:gd name="connsiteX6" fmla="*/ 0 w 1779464"/>
              <a:gd name="connsiteY6" fmla="*/ 317180 h 824835"/>
              <a:gd name="connsiteX0" fmla="*/ 0 w 1744629"/>
              <a:gd name="connsiteY0" fmla="*/ 317180 h 824835"/>
              <a:gd name="connsiteX1" fmla="*/ 491820 w 1744629"/>
              <a:gd name="connsiteY1" fmla="*/ 0 h 824835"/>
              <a:gd name="connsiteX2" fmla="*/ 1744629 w 1744629"/>
              <a:gd name="connsiteY2" fmla="*/ 104502 h 824835"/>
              <a:gd name="connsiteX3" fmla="*/ 1507697 w 1744629"/>
              <a:gd name="connsiteY3" fmla="*/ 722521 h 824835"/>
              <a:gd name="connsiteX4" fmla="*/ 984033 w 1744629"/>
              <a:gd name="connsiteY4" fmla="*/ 500933 h 824835"/>
              <a:gd name="connsiteX5" fmla="*/ 487391 w 1744629"/>
              <a:gd name="connsiteY5" fmla="*/ 824835 h 824835"/>
              <a:gd name="connsiteX6" fmla="*/ 0 w 1744629"/>
              <a:gd name="connsiteY6" fmla="*/ 317180 h 824835"/>
              <a:gd name="connsiteX0" fmla="*/ 0 w 1759144"/>
              <a:gd name="connsiteY0" fmla="*/ 317180 h 824835"/>
              <a:gd name="connsiteX1" fmla="*/ 491820 w 1759144"/>
              <a:gd name="connsiteY1" fmla="*/ 0 h 824835"/>
              <a:gd name="connsiteX2" fmla="*/ 1759144 w 1759144"/>
              <a:gd name="connsiteY2" fmla="*/ 98697 h 824835"/>
              <a:gd name="connsiteX3" fmla="*/ 1507697 w 1759144"/>
              <a:gd name="connsiteY3" fmla="*/ 722521 h 824835"/>
              <a:gd name="connsiteX4" fmla="*/ 984033 w 1759144"/>
              <a:gd name="connsiteY4" fmla="*/ 500933 h 824835"/>
              <a:gd name="connsiteX5" fmla="*/ 487391 w 1759144"/>
              <a:gd name="connsiteY5" fmla="*/ 824835 h 824835"/>
              <a:gd name="connsiteX6" fmla="*/ 0 w 1759144"/>
              <a:gd name="connsiteY6" fmla="*/ 317180 h 824835"/>
              <a:gd name="connsiteX0" fmla="*/ 0 w 1759144"/>
              <a:gd name="connsiteY0" fmla="*/ 317180 h 824835"/>
              <a:gd name="connsiteX1" fmla="*/ 491820 w 1759144"/>
              <a:gd name="connsiteY1" fmla="*/ 0 h 824835"/>
              <a:gd name="connsiteX2" fmla="*/ 1759144 w 1759144"/>
              <a:gd name="connsiteY2" fmla="*/ 98697 h 824835"/>
              <a:gd name="connsiteX3" fmla="*/ 1507697 w 1759144"/>
              <a:gd name="connsiteY3" fmla="*/ 722521 h 824835"/>
              <a:gd name="connsiteX4" fmla="*/ 972421 w 1759144"/>
              <a:gd name="connsiteY4" fmla="*/ 712842 h 824835"/>
              <a:gd name="connsiteX5" fmla="*/ 487391 w 1759144"/>
              <a:gd name="connsiteY5" fmla="*/ 824835 h 824835"/>
              <a:gd name="connsiteX6" fmla="*/ 0 w 1759144"/>
              <a:gd name="connsiteY6" fmla="*/ 317180 h 824835"/>
              <a:gd name="connsiteX0" fmla="*/ 0 w 1759144"/>
              <a:gd name="connsiteY0" fmla="*/ 317180 h 729041"/>
              <a:gd name="connsiteX1" fmla="*/ 491820 w 1759144"/>
              <a:gd name="connsiteY1" fmla="*/ 0 h 729041"/>
              <a:gd name="connsiteX2" fmla="*/ 1759144 w 1759144"/>
              <a:gd name="connsiteY2" fmla="*/ 98697 h 729041"/>
              <a:gd name="connsiteX3" fmla="*/ 1507697 w 1759144"/>
              <a:gd name="connsiteY3" fmla="*/ 722521 h 729041"/>
              <a:gd name="connsiteX4" fmla="*/ 972421 w 1759144"/>
              <a:gd name="connsiteY4" fmla="*/ 712842 h 729041"/>
              <a:gd name="connsiteX5" fmla="*/ 577380 w 1759144"/>
              <a:gd name="connsiteY5" fmla="*/ 729041 h 729041"/>
              <a:gd name="connsiteX6" fmla="*/ 0 w 1759144"/>
              <a:gd name="connsiteY6" fmla="*/ 317180 h 729041"/>
              <a:gd name="connsiteX0" fmla="*/ 0 w 1753338"/>
              <a:gd name="connsiteY0" fmla="*/ 308471 h 729041"/>
              <a:gd name="connsiteX1" fmla="*/ 486014 w 1753338"/>
              <a:gd name="connsiteY1" fmla="*/ 0 h 729041"/>
              <a:gd name="connsiteX2" fmla="*/ 1753338 w 1753338"/>
              <a:gd name="connsiteY2" fmla="*/ 98697 h 729041"/>
              <a:gd name="connsiteX3" fmla="*/ 1501891 w 1753338"/>
              <a:gd name="connsiteY3" fmla="*/ 722521 h 729041"/>
              <a:gd name="connsiteX4" fmla="*/ 966615 w 1753338"/>
              <a:gd name="connsiteY4" fmla="*/ 712842 h 729041"/>
              <a:gd name="connsiteX5" fmla="*/ 571574 w 1753338"/>
              <a:gd name="connsiteY5" fmla="*/ 729041 h 729041"/>
              <a:gd name="connsiteX6" fmla="*/ 0 w 1753338"/>
              <a:gd name="connsiteY6" fmla="*/ 308471 h 729041"/>
              <a:gd name="connsiteX0" fmla="*/ 0 w 1753338"/>
              <a:gd name="connsiteY0" fmla="*/ 308471 h 722521"/>
              <a:gd name="connsiteX1" fmla="*/ 486014 w 1753338"/>
              <a:gd name="connsiteY1" fmla="*/ 0 h 722521"/>
              <a:gd name="connsiteX2" fmla="*/ 1753338 w 1753338"/>
              <a:gd name="connsiteY2" fmla="*/ 98697 h 722521"/>
              <a:gd name="connsiteX3" fmla="*/ 1501891 w 1753338"/>
              <a:gd name="connsiteY3" fmla="*/ 722521 h 722521"/>
              <a:gd name="connsiteX4" fmla="*/ 966615 w 1753338"/>
              <a:gd name="connsiteY4" fmla="*/ 712842 h 722521"/>
              <a:gd name="connsiteX5" fmla="*/ 557059 w 1753338"/>
              <a:gd name="connsiteY5" fmla="*/ 639052 h 722521"/>
              <a:gd name="connsiteX6" fmla="*/ 0 w 1753338"/>
              <a:gd name="connsiteY6" fmla="*/ 308471 h 722521"/>
              <a:gd name="connsiteX0" fmla="*/ 0 w 1753338"/>
              <a:gd name="connsiteY0" fmla="*/ 308471 h 722521"/>
              <a:gd name="connsiteX1" fmla="*/ 486014 w 1753338"/>
              <a:gd name="connsiteY1" fmla="*/ 0 h 722521"/>
              <a:gd name="connsiteX2" fmla="*/ 1753338 w 1753338"/>
              <a:gd name="connsiteY2" fmla="*/ 98697 h 722521"/>
              <a:gd name="connsiteX3" fmla="*/ 1501891 w 1753338"/>
              <a:gd name="connsiteY3" fmla="*/ 722521 h 722521"/>
              <a:gd name="connsiteX4" fmla="*/ 966615 w 1753338"/>
              <a:gd name="connsiteY4" fmla="*/ 712842 h 722521"/>
              <a:gd name="connsiteX5" fmla="*/ 557059 w 1753338"/>
              <a:gd name="connsiteY5" fmla="*/ 714526 h 722521"/>
              <a:gd name="connsiteX6" fmla="*/ 0 w 1753338"/>
              <a:gd name="connsiteY6" fmla="*/ 308471 h 722521"/>
              <a:gd name="connsiteX0" fmla="*/ 0 w 1753338"/>
              <a:gd name="connsiteY0" fmla="*/ 308471 h 722521"/>
              <a:gd name="connsiteX1" fmla="*/ 486014 w 1753338"/>
              <a:gd name="connsiteY1" fmla="*/ 0 h 722521"/>
              <a:gd name="connsiteX2" fmla="*/ 1753338 w 1753338"/>
              <a:gd name="connsiteY2" fmla="*/ 98697 h 722521"/>
              <a:gd name="connsiteX3" fmla="*/ 1501891 w 1753338"/>
              <a:gd name="connsiteY3" fmla="*/ 722521 h 722521"/>
              <a:gd name="connsiteX4" fmla="*/ 966615 w 1753338"/>
              <a:gd name="connsiteY4" fmla="*/ 712842 h 722521"/>
              <a:gd name="connsiteX5" fmla="*/ 557059 w 1753338"/>
              <a:gd name="connsiteY5" fmla="*/ 714526 h 722521"/>
              <a:gd name="connsiteX6" fmla="*/ 0 w 1753338"/>
              <a:gd name="connsiteY6" fmla="*/ 308471 h 722521"/>
              <a:gd name="connsiteX0" fmla="*/ 0 w 1753338"/>
              <a:gd name="connsiteY0" fmla="*/ 308471 h 722521"/>
              <a:gd name="connsiteX1" fmla="*/ 486014 w 1753338"/>
              <a:gd name="connsiteY1" fmla="*/ 0 h 722521"/>
              <a:gd name="connsiteX2" fmla="*/ 1753338 w 1753338"/>
              <a:gd name="connsiteY2" fmla="*/ 98697 h 722521"/>
              <a:gd name="connsiteX3" fmla="*/ 1501891 w 1753338"/>
              <a:gd name="connsiteY3" fmla="*/ 722521 h 722521"/>
              <a:gd name="connsiteX4" fmla="*/ 966615 w 1753338"/>
              <a:gd name="connsiteY4" fmla="*/ 712842 h 722521"/>
              <a:gd name="connsiteX5" fmla="*/ 557059 w 1753338"/>
              <a:gd name="connsiteY5" fmla="*/ 714526 h 722521"/>
              <a:gd name="connsiteX6" fmla="*/ 0 w 1753338"/>
              <a:gd name="connsiteY6" fmla="*/ 308471 h 722521"/>
              <a:gd name="connsiteX0" fmla="*/ 0 w 1753338"/>
              <a:gd name="connsiteY0" fmla="*/ 308471 h 722521"/>
              <a:gd name="connsiteX1" fmla="*/ 486014 w 1753338"/>
              <a:gd name="connsiteY1" fmla="*/ 0 h 722521"/>
              <a:gd name="connsiteX2" fmla="*/ 1753338 w 1753338"/>
              <a:gd name="connsiteY2" fmla="*/ 98697 h 722521"/>
              <a:gd name="connsiteX3" fmla="*/ 1501891 w 1753338"/>
              <a:gd name="connsiteY3" fmla="*/ 722521 h 722521"/>
              <a:gd name="connsiteX4" fmla="*/ 969518 w 1753338"/>
              <a:gd name="connsiteY4" fmla="*/ 715745 h 722521"/>
              <a:gd name="connsiteX5" fmla="*/ 557059 w 1753338"/>
              <a:gd name="connsiteY5" fmla="*/ 714526 h 722521"/>
              <a:gd name="connsiteX6" fmla="*/ 0 w 1753338"/>
              <a:gd name="connsiteY6" fmla="*/ 308471 h 72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3338" h="722521">
                <a:moveTo>
                  <a:pt x="0" y="308471"/>
                </a:moveTo>
                <a:lnTo>
                  <a:pt x="486014" y="0"/>
                </a:lnTo>
                <a:lnTo>
                  <a:pt x="1753338" y="98697"/>
                </a:lnTo>
                <a:lnTo>
                  <a:pt x="1501891" y="722521"/>
                </a:lnTo>
                <a:lnTo>
                  <a:pt x="969518" y="715745"/>
                </a:lnTo>
                <a:cubicBezTo>
                  <a:pt x="824291" y="725015"/>
                  <a:pt x="693578" y="713965"/>
                  <a:pt x="557059" y="714526"/>
                </a:cubicBezTo>
                <a:lnTo>
                  <a:pt x="0" y="308471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836040" y="222231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Bookman Old Style" pitchFamily="18" charset="0"/>
              </a:rPr>
              <a:t>2</a:t>
            </a:r>
          </a:p>
        </p:txBody>
      </p:sp>
      <p:sp>
        <p:nvSpPr>
          <p:cNvPr id="201" name="Hexagon 183"/>
          <p:cNvSpPr/>
          <p:nvPr/>
        </p:nvSpPr>
        <p:spPr>
          <a:xfrm>
            <a:off x="5976062" y="770989"/>
            <a:ext cx="829133" cy="196604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9909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10000 h 10000"/>
              <a:gd name="connsiteX4" fmla="*/ 0 w 10000"/>
              <a:gd name="connsiteY4" fmla="*/ 10000 h 10000"/>
              <a:gd name="connsiteX0" fmla="*/ 0 w 9957"/>
              <a:gd name="connsiteY0" fmla="*/ 7861 h 10000"/>
              <a:gd name="connsiteX1" fmla="*/ 1957 w 9957"/>
              <a:gd name="connsiteY1" fmla="*/ 0 h 10000"/>
              <a:gd name="connsiteX2" fmla="*/ 9957 w 9957"/>
              <a:gd name="connsiteY2" fmla="*/ 0 h 10000"/>
              <a:gd name="connsiteX3" fmla="*/ 6830 w 9957"/>
              <a:gd name="connsiteY3" fmla="*/ 10000 h 10000"/>
              <a:gd name="connsiteX4" fmla="*/ 0 w 9957"/>
              <a:gd name="connsiteY4" fmla="*/ 7861 h 10000"/>
              <a:gd name="connsiteX0" fmla="*/ 0 w 10000"/>
              <a:gd name="connsiteY0" fmla="*/ 7861 h 10000"/>
              <a:gd name="connsiteX1" fmla="*/ 4142 w 10000"/>
              <a:gd name="connsiteY1" fmla="*/ 0 h 10000"/>
              <a:gd name="connsiteX2" fmla="*/ 10000 w 10000"/>
              <a:gd name="connsiteY2" fmla="*/ 0 h 10000"/>
              <a:gd name="connsiteX3" fmla="*/ 6859 w 10000"/>
              <a:gd name="connsiteY3" fmla="*/ 10000 h 10000"/>
              <a:gd name="connsiteX4" fmla="*/ 0 w 10000"/>
              <a:gd name="connsiteY4" fmla="*/ 7861 h 10000"/>
              <a:gd name="connsiteX0" fmla="*/ 0 w 10044"/>
              <a:gd name="connsiteY0" fmla="*/ 7861 h 10000"/>
              <a:gd name="connsiteX1" fmla="*/ 4142 w 10044"/>
              <a:gd name="connsiteY1" fmla="*/ 0 h 10000"/>
              <a:gd name="connsiteX2" fmla="*/ 10044 w 10044"/>
              <a:gd name="connsiteY2" fmla="*/ 2504 h 10000"/>
              <a:gd name="connsiteX3" fmla="*/ 6859 w 10044"/>
              <a:gd name="connsiteY3" fmla="*/ 10000 h 10000"/>
              <a:gd name="connsiteX4" fmla="*/ 0 w 10044"/>
              <a:gd name="connsiteY4" fmla="*/ 786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4" h="10000">
                <a:moveTo>
                  <a:pt x="0" y="7861"/>
                </a:moveTo>
                <a:lnTo>
                  <a:pt x="4142" y="0"/>
                </a:lnTo>
                <a:lnTo>
                  <a:pt x="10044" y="2504"/>
                </a:lnTo>
                <a:lnTo>
                  <a:pt x="6859" y="10000"/>
                </a:lnTo>
                <a:lnTo>
                  <a:pt x="0" y="7861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6193122" y="150123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6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03" name="Hexagon 183"/>
          <p:cNvSpPr/>
          <p:nvPr/>
        </p:nvSpPr>
        <p:spPr>
          <a:xfrm>
            <a:off x="6558399" y="941070"/>
            <a:ext cx="928369" cy="179244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9909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10000 h 10000"/>
              <a:gd name="connsiteX4" fmla="*/ 0 w 10000"/>
              <a:gd name="connsiteY4" fmla="*/ 10000 h 10000"/>
              <a:gd name="connsiteX0" fmla="*/ 0 w 9957"/>
              <a:gd name="connsiteY0" fmla="*/ 7861 h 10000"/>
              <a:gd name="connsiteX1" fmla="*/ 1957 w 9957"/>
              <a:gd name="connsiteY1" fmla="*/ 0 h 10000"/>
              <a:gd name="connsiteX2" fmla="*/ 9957 w 9957"/>
              <a:gd name="connsiteY2" fmla="*/ 0 h 10000"/>
              <a:gd name="connsiteX3" fmla="*/ 6830 w 9957"/>
              <a:gd name="connsiteY3" fmla="*/ 10000 h 10000"/>
              <a:gd name="connsiteX4" fmla="*/ 0 w 9957"/>
              <a:gd name="connsiteY4" fmla="*/ 7861 h 10000"/>
              <a:gd name="connsiteX0" fmla="*/ 0 w 10000"/>
              <a:gd name="connsiteY0" fmla="*/ 7861 h 10000"/>
              <a:gd name="connsiteX1" fmla="*/ 4142 w 10000"/>
              <a:gd name="connsiteY1" fmla="*/ 0 h 10000"/>
              <a:gd name="connsiteX2" fmla="*/ 10000 w 10000"/>
              <a:gd name="connsiteY2" fmla="*/ 0 h 10000"/>
              <a:gd name="connsiteX3" fmla="*/ 6859 w 10000"/>
              <a:gd name="connsiteY3" fmla="*/ 10000 h 10000"/>
              <a:gd name="connsiteX4" fmla="*/ 0 w 10000"/>
              <a:gd name="connsiteY4" fmla="*/ 7861 h 10000"/>
              <a:gd name="connsiteX0" fmla="*/ 0 w 10044"/>
              <a:gd name="connsiteY0" fmla="*/ 7861 h 10000"/>
              <a:gd name="connsiteX1" fmla="*/ 4142 w 10044"/>
              <a:gd name="connsiteY1" fmla="*/ 0 h 10000"/>
              <a:gd name="connsiteX2" fmla="*/ 10044 w 10044"/>
              <a:gd name="connsiteY2" fmla="*/ 2504 h 10000"/>
              <a:gd name="connsiteX3" fmla="*/ 6859 w 10044"/>
              <a:gd name="connsiteY3" fmla="*/ 10000 h 10000"/>
              <a:gd name="connsiteX4" fmla="*/ 0 w 10044"/>
              <a:gd name="connsiteY4" fmla="*/ 7861 h 10000"/>
              <a:gd name="connsiteX0" fmla="*/ 0 w 10117"/>
              <a:gd name="connsiteY0" fmla="*/ 9440 h 11579"/>
              <a:gd name="connsiteX1" fmla="*/ 4142 w 10117"/>
              <a:gd name="connsiteY1" fmla="*/ 1579 h 11579"/>
              <a:gd name="connsiteX2" fmla="*/ 10117 w 10117"/>
              <a:gd name="connsiteY2" fmla="*/ 0 h 11579"/>
              <a:gd name="connsiteX3" fmla="*/ 6859 w 10117"/>
              <a:gd name="connsiteY3" fmla="*/ 11579 h 11579"/>
              <a:gd name="connsiteX4" fmla="*/ 0 w 10117"/>
              <a:gd name="connsiteY4" fmla="*/ 9440 h 11579"/>
              <a:gd name="connsiteX0" fmla="*/ 0 w 12196"/>
              <a:gd name="connsiteY0" fmla="*/ 9440 h 9440"/>
              <a:gd name="connsiteX1" fmla="*/ 4142 w 12196"/>
              <a:gd name="connsiteY1" fmla="*/ 1579 h 9440"/>
              <a:gd name="connsiteX2" fmla="*/ 10117 w 12196"/>
              <a:gd name="connsiteY2" fmla="*/ 0 h 9440"/>
              <a:gd name="connsiteX3" fmla="*/ 12196 w 12196"/>
              <a:gd name="connsiteY3" fmla="*/ 9031 h 9440"/>
              <a:gd name="connsiteX4" fmla="*/ 0 w 12196"/>
              <a:gd name="connsiteY4" fmla="*/ 9440 h 9440"/>
              <a:gd name="connsiteX0" fmla="*/ 0 w 7992"/>
              <a:gd name="connsiteY0" fmla="*/ 9089 h 9567"/>
              <a:gd name="connsiteX1" fmla="*/ 1388 w 7992"/>
              <a:gd name="connsiteY1" fmla="*/ 1673 h 9567"/>
              <a:gd name="connsiteX2" fmla="*/ 6287 w 7992"/>
              <a:gd name="connsiteY2" fmla="*/ 0 h 9567"/>
              <a:gd name="connsiteX3" fmla="*/ 7992 w 7992"/>
              <a:gd name="connsiteY3" fmla="*/ 9567 h 9567"/>
              <a:gd name="connsiteX4" fmla="*/ 0 w 7992"/>
              <a:gd name="connsiteY4" fmla="*/ 9089 h 9567"/>
              <a:gd name="connsiteX0" fmla="*/ 0 w 11538"/>
              <a:gd name="connsiteY0" fmla="*/ 10010 h 10010"/>
              <a:gd name="connsiteX1" fmla="*/ 3275 w 11538"/>
              <a:gd name="connsiteY1" fmla="*/ 1749 h 10010"/>
              <a:gd name="connsiteX2" fmla="*/ 9405 w 11538"/>
              <a:gd name="connsiteY2" fmla="*/ 0 h 10010"/>
              <a:gd name="connsiteX3" fmla="*/ 11538 w 11538"/>
              <a:gd name="connsiteY3" fmla="*/ 10000 h 10010"/>
              <a:gd name="connsiteX4" fmla="*/ 0 w 11538"/>
              <a:gd name="connsiteY4" fmla="*/ 10010 h 10010"/>
              <a:gd name="connsiteX0" fmla="*/ 0 w 11538"/>
              <a:gd name="connsiteY0" fmla="*/ 10095 h 10095"/>
              <a:gd name="connsiteX1" fmla="*/ 3275 w 11538"/>
              <a:gd name="connsiteY1" fmla="*/ 1834 h 10095"/>
              <a:gd name="connsiteX2" fmla="*/ 9443 w 11538"/>
              <a:gd name="connsiteY2" fmla="*/ 0 h 10095"/>
              <a:gd name="connsiteX3" fmla="*/ 11538 w 11538"/>
              <a:gd name="connsiteY3" fmla="*/ 10085 h 10095"/>
              <a:gd name="connsiteX4" fmla="*/ 0 w 11538"/>
              <a:gd name="connsiteY4" fmla="*/ 10095 h 1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38" h="10095">
                <a:moveTo>
                  <a:pt x="0" y="10095"/>
                </a:moveTo>
                <a:lnTo>
                  <a:pt x="3275" y="1834"/>
                </a:lnTo>
                <a:lnTo>
                  <a:pt x="9443" y="0"/>
                </a:lnTo>
                <a:lnTo>
                  <a:pt x="11538" y="10085"/>
                </a:lnTo>
                <a:lnTo>
                  <a:pt x="0" y="10095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883740" y="1570712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7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05" name="Hexagon 183"/>
          <p:cNvSpPr/>
          <p:nvPr/>
        </p:nvSpPr>
        <p:spPr>
          <a:xfrm>
            <a:off x="7329152" y="367827"/>
            <a:ext cx="420388" cy="23478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9909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10000 h 10000"/>
              <a:gd name="connsiteX4" fmla="*/ 0 w 10000"/>
              <a:gd name="connsiteY4" fmla="*/ 10000 h 10000"/>
              <a:gd name="connsiteX0" fmla="*/ 0 w 9957"/>
              <a:gd name="connsiteY0" fmla="*/ 7861 h 10000"/>
              <a:gd name="connsiteX1" fmla="*/ 1957 w 9957"/>
              <a:gd name="connsiteY1" fmla="*/ 0 h 10000"/>
              <a:gd name="connsiteX2" fmla="*/ 9957 w 9957"/>
              <a:gd name="connsiteY2" fmla="*/ 0 h 10000"/>
              <a:gd name="connsiteX3" fmla="*/ 6830 w 9957"/>
              <a:gd name="connsiteY3" fmla="*/ 10000 h 10000"/>
              <a:gd name="connsiteX4" fmla="*/ 0 w 9957"/>
              <a:gd name="connsiteY4" fmla="*/ 7861 h 10000"/>
              <a:gd name="connsiteX0" fmla="*/ 0 w 10000"/>
              <a:gd name="connsiteY0" fmla="*/ 7861 h 10000"/>
              <a:gd name="connsiteX1" fmla="*/ 4142 w 10000"/>
              <a:gd name="connsiteY1" fmla="*/ 0 h 10000"/>
              <a:gd name="connsiteX2" fmla="*/ 10000 w 10000"/>
              <a:gd name="connsiteY2" fmla="*/ 0 h 10000"/>
              <a:gd name="connsiteX3" fmla="*/ 6859 w 10000"/>
              <a:gd name="connsiteY3" fmla="*/ 10000 h 10000"/>
              <a:gd name="connsiteX4" fmla="*/ 0 w 10000"/>
              <a:gd name="connsiteY4" fmla="*/ 7861 h 10000"/>
              <a:gd name="connsiteX0" fmla="*/ 0 w 10044"/>
              <a:gd name="connsiteY0" fmla="*/ 7861 h 10000"/>
              <a:gd name="connsiteX1" fmla="*/ 4142 w 10044"/>
              <a:gd name="connsiteY1" fmla="*/ 0 h 10000"/>
              <a:gd name="connsiteX2" fmla="*/ 10044 w 10044"/>
              <a:gd name="connsiteY2" fmla="*/ 2504 h 10000"/>
              <a:gd name="connsiteX3" fmla="*/ 6859 w 10044"/>
              <a:gd name="connsiteY3" fmla="*/ 10000 h 10000"/>
              <a:gd name="connsiteX4" fmla="*/ 0 w 10044"/>
              <a:gd name="connsiteY4" fmla="*/ 7861 h 10000"/>
              <a:gd name="connsiteX0" fmla="*/ 0 w 10117"/>
              <a:gd name="connsiteY0" fmla="*/ 9440 h 11579"/>
              <a:gd name="connsiteX1" fmla="*/ 4142 w 10117"/>
              <a:gd name="connsiteY1" fmla="*/ 1579 h 11579"/>
              <a:gd name="connsiteX2" fmla="*/ 10117 w 10117"/>
              <a:gd name="connsiteY2" fmla="*/ 0 h 11579"/>
              <a:gd name="connsiteX3" fmla="*/ 6859 w 10117"/>
              <a:gd name="connsiteY3" fmla="*/ 11579 h 11579"/>
              <a:gd name="connsiteX4" fmla="*/ 0 w 10117"/>
              <a:gd name="connsiteY4" fmla="*/ 9440 h 11579"/>
              <a:gd name="connsiteX0" fmla="*/ 0 w 12196"/>
              <a:gd name="connsiteY0" fmla="*/ 9440 h 9440"/>
              <a:gd name="connsiteX1" fmla="*/ 4142 w 12196"/>
              <a:gd name="connsiteY1" fmla="*/ 1579 h 9440"/>
              <a:gd name="connsiteX2" fmla="*/ 10117 w 12196"/>
              <a:gd name="connsiteY2" fmla="*/ 0 h 9440"/>
              <a:gd name="connsiteX3" fmla="*/ 12196 w 12196"/>
              <a:gd name="connsiteY3" fmla="*/ 9031 h 9440"/>
              <a:gd name="connsiteX4" fmla="*/ 0 w 12196"/>
              <a:gd name="connsiteY4" fmla="*/ 9440 h 9440"/>
              <a:gd name="connsiteX0" fmla="*/ 0 w 7992"/>
              <a:gd name="connsiteY0" fmla="*/ 9089 h 9567"/>
              <a:gd name="connsiteX1" fmla="*/ 1388 w 7992"/>
              <a:gd name="connsiteY1" fmla="*/ 1673 h 9567"/>
              <a:gd name="connsiteX2" fmla="*/ 6287 w 7992"/>
              <a:gd name="connsiteY2" fmla="*/ 0 h 9567"/>
              <a:gd name="connsiteX3" fmla="*/ 7992 w 7992"/>
              <a:gd name="connsiteY3" fmla="*/ 9567 h 9567"/>
              <a:gd name="connsiteX4" fmla="*/ 0 w 7992"/>
              <a:gd name="connsiteY4" fmla="*/ 9089 h 9567"/>
              <a:gd name="connsiteX0" fmla="*/ 0 w 11538"/>
              <a:gd name="connsiteY0" fmla="*/ 10010 h 10010"/>
              <a:gd name="connsiteX1" fmla="*/ 3275 w 11538"/>
              <a:gd name="connsiteY1" fmla="*/ 1749 h 10010"/>
              <a:gd name="connsiteX2" fmla="*/ 9405 w 11538"/>
              <a:gd name="connsiteY2" fmla="*/ 0 h 10010"/>
              <a:gd name="connsiteX3" fmla="*/ 11538 w 11538"/>
              <a:gd name="connsiteY3" fmla="*/ 10000 h 10010"/>
              <a:gd name="connsiteX4" fmla="*/ 0 w 11538"/>
              <a:gd name="connsiteY4" fmla="*/ 10010 h 10010"/>
              <a:gd name="connsiteX0" fmla="*/ 0 w 11538"/>
              <a:gd name="connsiteY0" fmla="*/ 11438 h 11438"/>
              <a:gd name="connsiteX1" fmla="*/ 3275 w 11538"/>
              <a:gd name="connsiteY1" fmla="*/ 3177 h 11438"/>
              <a:gd name="connsiteX2" fmla="*/ 3742 w 11538"/>
              <a:gd name="connsiteY2" fmla="*/ 0 h 11438"/>
              <a:gd name="connsiteX3" fmla="*/ 11538 w 11538"/>
              <a:gd name="connsiteY3" fmla="*/ 11428 h 11438"/>
              <a:gd name="connsiteX4" fmla="*/ 0 w 11538"/>
              <a:gd name="connsiteY4" fmla="*/ 11438 h 11438"/>
              <a:gd name="connsiteX0" fmla="*/ 4526 w 8263"/>
              <a:gd name="connsiteY0" fmla="*/ 12458 h 12458"/>
              <a:gd name="connsiteX1" fmla="*/ 0 w 8263"/>
              <a:gd name="connsiteY1" fmla="*/ 3177 h 12458"/>
              <a:gd name="connsiteX2" fmla="*/ 467 w 8263"/>
              <a:gd name="connsiteY2" fmla="*/ 0 h 12458"/>
              <a:gd name="connsiteX3" fmla="*/ 8263 w 8263"/>
              <a:gd name="connsiteY3" fmla="*/ 11428 h 12458"/>
              <a:gd name="connsiteX4" fmla="*/ 4526 w 8263"/>
              <a:gd name="connsiteY4" fmla="*/ 12458 h 12458"/>
              <a:gd name="connsiteX0" fmla="*/ 2527 w 10000"/>
              <a:gd name="connsiteY0" fmla="*/ 10614 h 10614"/>
              <a:gd name="connsiteX1" fmla="*/ 0 w 10000"/>
              <a:gd name="connsiteY1" fmla="*/ 2550 h 10614"/>
              <a:gd name="connsiteX2" fmla="*/ 565 w 10000"/>
              <a:gd name="connsiteY2" fmla="*/ 0 h 10614"/>
              <a:gd name="connsiteX3" fmla="*/ 10000 w 10000"/>
              <a:gd name="connsiteY3" fmla="*/ 9173 h 10614"/>
              <a:gd name="connsiteX4" fmla="*/ 2527 w 10000"/>
              <a:gd name="connsiteY4" fmla="*/ 10614 h 10614"/>
              <a:gd name="connsiteX0" fmla="*/ 2527 w 6323"/>
              <a:gd name="connsiteY0" fmla="*/ 10614 h 10614"/>
              <a:gd name="connsiteX1" fmla="*/ 0 w 6323"/>
              <a:gd name="connsiteY1" fmla="*/ 2550 h 10614"/>
              <a:gd name="connsiteX2" fmla="*/ 565 w 6323"/>
              <a:gd name="connsiteY2" fmla="*/ 0 h 10614"/>
              <a:gd name="connsiteX3" fmla="*/ 6323 w 6323"/>
              <a:gd name="connsiteY3" fmla="*/ 7822 h 10614"/>
              <a:gd name="connsiteX4" fmla="*/ 2527 w 6323"/>
              <a:gd name="connsiteY4" fmla="*/ 10614 h 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" h="10614">
                <a:moveTo>
                  <a:pt x="2527" y="10614"/>
                </a:moveTo>
                <a:lnTo>
                  <a:pt x="0" y="2550"/>
                </a:lnTo>
                <a:cubicBezTo>
                  <a:pt x="189" y="1700"/>
                  <a:pt x="376" y="850"/>
                  <a:pt x="565" y="0"/>
                </a:cubicBezTo>
                <a:lnTo>
                  <a:pt x="6323" y="7822"/>
                </a:lnTo>
                <a:lnTo>
                  <a:pt x="2527" y="10614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7360503" y="149163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4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07" name="Hexagon 183"/>
          <p:cNvSpPr/>
          <p:nvPr/>
        </p:nvSpPr>
        <p:spPr>
          <a:xfrm>
            <a:off x="5978150" y="344326"/>
            <a:ext cx="741630" cy="196759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9909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10000 h 10000"/>
              <a:gd name="connsiteX4" fmla="*/ 0 w 10000"/>
              <a:gd name="connsiteY4" fmla="*/ 10000 h 10000"/>
              <a:gd name="connsiteX0" fmla="*/ 0 w 9957"/>
              <a:gd name="connsiteY0" fmla="*/ 7861 h 10000"/>
              <a:gd name="connsiteX1" fmla="*/ 1957 w 9957"/>
              <a:gd name="connsiteY1" fmla="*/ 0 h 10000"/>
              <a:gd name="connsiteX2" fmla="*/ 9957 w 9957"/>
              <a:gd name="connsiteY2" fmla="*/ 0 h 10000"/>
              <a:gd name="connsiteX3" fmla="*/ 6830 w 9957"/>
              <a:gd name="connsiteY3" fmla="*/ 10000 h 10000"/>
              <a:gd name="connsiteX4" fmla="*/ 0 w 9957"/>
              <a:gd name="connsiteY4" fmla="*/ 7861 h 10000"/>
              <a:gd name="connsiteX0" fmla="*/ 0 w 10000"/>
              <a:gd name="connsiteY0" fmla="*/ 7861 h 10000"/>
              <a:gd name="connsiteX1" fmla="*/ 4142 w 10000"/>
              <a:gd name="connsiteY1" fmla="*/ 0 h 10000"/>
              <a:gd name="connsiteX2" fmla="*/ 10000 w 10000"/>
              <a:gd name="connsiteY2" fmla="*/ 0 h 10000"/>
              <a:gd name="connsiteX3" fmla="*/ 6859 w 10000"/>
              <a:gd name="connsiteY3" fmla="*/ 10000 h 10000"/>
              <a:gd name="connsiteX4" fmla="*/ 0 w 10000"/>
              <a:gd name="connsiteY4" fmla="*/ 7861 h 10000"/>
              <a:gd name="connsiteX0" fmla="*/ 0 w 10044"/>
              <a:gd name="connsiteY0" fmla="*/ 7861 h 10000"/>
              <a:gd name="connsiteX1" fmla="*/ 4142 w 10044"/>
              <a:gd name="connsiteY1" fmla="*/ 0 h 10000"/>
              <a:gd name="connsiteX2" fmla="*/ 10044 w 10044"/>
              <a:gd name="connsiteY2" fmla="*/ 2504 h 10000"/>
              <a:gd name="connsiteX3" fmla="*/ 6859 w 10044"/>
              <a:gd name="connsiteY3" fmla="*/ 10000 h 10000"/>
              <a:gd name="connsiteX4" fmla="*/ 0 w 10044"/>
              <a:gd name="connsiteY4" fmla="*/ 7861 h 10000"/>
              <a:gd name="connsiteX0" fmla="*/ 0 w 8984"/>
              <a:gd name="connsiteY0" fmla="*/ 10008 h 12147"/>
              <a:gd name="connsiteX1" fmla="*/ 4142 w 8984"/>
              <a:gd name="connsiteY1" fmla="*/ 2147 h 12147"/>
              <a:gd name="connsiteX2" fmla="*/ 8984 w 8984"/>
              <a:gd name="connsiteY2" fmla="*/ 0 h 12147"/>
              <a:gd name="connsiteX3" fmla="*/ 6859 w 8984"/>
              <a:gd name="connsiteY3" fmla="*/ 12147 h 12147"/>
              <a:gd name="connsiteX4" fmla="*/ 0 w 8984"/>
              <a:gd name="connsiteY4" fmla="*/ 10008 h 12147"/>
              <a:gd name="connsiteX0" fmla="*/ 0 w 10000"/>
              <a:gd name="connsiteY0" fmla="*/ 8239 h 8239"/>
              <a:gd name="connsiteX1" fmla="*/ 4610 w 10000"/>
              <a:gd name="connsiteY1" fmla="*/ 1768 h 8239"/>
              <a:gd name="connsiteX2" fmla="*/ 10000 w 10000"/>
              <a:gd name="connsiteY2" fmla="*/ 0 h 8239"/>
              <a:gd name="connsiteX3" fmla="*/ 6780 w 10000"/>
              <a:gd name="connsiteY3" fmla="*/ 6891 h 8239"/>
              <a:gd name="connsiteX4" fmla="*/ 0 w 10000"/>
              <a:gd name="connsiteY4" fmla="*/ 8239 h 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8239">
                <a:moveTo>
                  <a:pt x="0" y="8239"/>
                </a:moveTo>
                <a:lnTo>
                  <a:pt x="4610" y="1768"/>
                </a:lnTo>
                <a:lnTo>
                  <a:pt x="10000" y="0"/>
                </a:lnTo>
                <a:lnTo>
                  <a:pt x="6780" y="6891"/>
                </a:lnTo>
                <a:lnTo>
                  <a:pt x="0" y="8239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203806" y="129038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3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09" name="Hexagon 183"/>
          <p:cNvSpPr/>
          <p:nvPr/>
        </p:nvSpPr>
        <p:spPr>
          <a:xfrm>
            <a:off x="6500666" y="337212"/>
            <a:ext cx="1242231" cy="175766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9909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6873 w 10000"/>
              <a:gd name="connsiteY3" fmla="*/ 10000 h 10000"/>
              <a:gd name="connsiteX4" fmla="*/ 0 w 10000"/>
              <a:gd name="connsiteY4" fmla="*/ 10000 h 10000"/>
              <a:gd name="connsiteX0" fmla="*/ 0 w 9957"/>
              <a:gd name="connsiteY0" fmla="*/ 7861 h 10000"/>
              <a:gd name="connsiteX1" fmla="*/ 1957 w 9957"/>
              <a:gd name="connsiteY1" fmla="*/ 0 h 10000"/>
              <a:gd name="connsiteX2" fmla="*/ 9957 w 9957"/>
              <a:gd name="connsiteY2" fmla="*/ 0 h 10000"/>
              <a:gd name="connsiteX3" fmla="*/ 6830 w 9957"/>
              <a:gd name="connsiteY3" fmla="*/ 10000 h 10000"/>
              <a:gd name="connsiteX4" fmla="*/ 0 w 9957"/>
              <a:gd name="connsiteY4" fmla="*/ 7861 h 10000"/>
              <a:gd name="connsiteX0" fmla="*/ 0 w 10000"/>
              <a:gd name="connsiteY0" fmla="*/ 7861 h 10000"/>
              <a:gd name="connsiteX1" fmla="*/ 4142 w 10000"/>
              <a:gd name="connsiteY1" fmla="*/ 0 h 10000"/>
              <a:gd name="connsiteX2" fmla="*/ 10000 w 10000"/>
              <a:gd name="connsiteY2" fmla="*/ 0 h 10000"/>
              <a:gd name="connsiteX3" fmla="*/ 6859 w 10000"/>
              <a:gd name="connsiteY3" fmla="*/ 10000 h 10000"/>
              <a:gd name="connsiteX4" fmla="*/ 0 w 10000"/>
              <a:gd name="connsiteY4" fmla="*/ 7861 h 10000"/>
              <a:gd name="connsiteX0" fmla="*/ 0 w 10044"/>
              <a:gd name="connsiteY0" fmla="*/ 7861 h 10000"/>
              <a:gd name="connsiteX1" fmla="*/ 4142 w 10044"/>
              <a:gd name="connsiteY1" fmla="*/ 0 h 10000"/>
              <a:gd name="connsiteX2" fmla="*/ 10044 w 10044"/>
              <a:gd name="connsiteY2" fmla="*/ 2504 h 10000"/>
              <a:gd name="connsiteX3" fmla="*/ 6859 w 10044"/>
              <a:gd name="connsiteY3" fmla="*/ 10000 h 10000"/>
              <a:gd name="connsiteX4" fmla="*/ 0 w 10044"/>
              <a:gd name="connsiteY4" fmla="*/ 7861 h 10000"/>
              <a:gd name="connsiteX0" fmla="*/ 0 w 8984"/>
              <a:gd name="connsiteY0" fmla="*/ 10008 h 12147"/>
              <a:gd name="connsiteX1" fmla="*/ 4142 w 8984"/>
              <a:gd name="connsiteY1" fmla="*/ 2147 h 12147"/>
              <a:gd name="connsiteX2" fmla="*/ 8984 w 8984"/>
              <a:gd name="connsiteY2" fmla="*/ 0 h 12147"/>
              <a:gd name="connsiteX3" fmla="*/ 6859 w 8984"/>
              <a:gd name="connsiteY3" fmla="*/ 12147 h 12147"/>
              <a:gd name="connsiteX4" fmla="*/ 0 w 8984"/>
              <a:gd name="connsiteY4" fmla="*/ 10008 h 12147"/>
              <a:gd name="connsiteX0" fmla="*/ 0 w 10000"/>
              <a:gd name="connsiteY0" fmla="*/ 8239 h 8239"/>
              <a:gd name="connsiteX1" fmla="*/ 4610 w 10000"/>
              <a:gd name="connsiteY1" fmla="*/ 1768 h 8239"/>
              <a:gd name="connsiteX2" fmla="*/ 10000 w 10000"/>
              <a:gd name="connsiteY2" fmla="*/ 0 h 8239"/>
              <a:gd name="connsiteX3" fmla="*/ 6780 w 10000"/>
              <a:gd name="connsiteY3" fmla="*/ 6891 h 8239"/>
              <a:gd name="connsiteX4" fmla="*/ 0 w 10000"/>
              <a:gd name="connsiteY4" fmla="*/ 8239 h 8239"/>
              <a:gd name="connsiteX0" fmla="*/ 0 w 10000"/>
              <a:gd name="connsiteY0" fmla="*/ 10000 h 10000"/>
              <a:gd name="connsiteX1" fmla="*/ 1639 w 10000"/>
              <a:gd name="connsiteY1" fmla="*/ 14 h 10000"/>
              <a:gd name="connsiteX2" fmla="*/ 10000 w 10000"/>
              <a:gd name="connsiteY2" fmla="*/ 0 h 10000"/>
              <a:gd name="connsiteX3" fmla="*/ 6780 w 10000"/>
              <a:gd name="connsiteY3" fmla="*/ 8364 h 10000"/>
              <a:gd name="connsiteX4" fmla="*/ 0 w 10000"/>
              <a:gd name="connsiteY4" fmla="*/ 10000 h 10000"/>
              <a:gd name="connsiteX0" fmla="*/ 0 w 15244"/>
              <a:gd name="connsiteY0" fmla="*/ 10000 h 10000"/>
              <a:gd name="connsiteX1" fmla="*/ 1639 w 15244"/>
              <a:gd name="connsiteY1" fmla="*/ 14 h 10000"/>
              <a:gd name="connsiteX2" fmla="*/ 10000 w 15244"/>
              <a:gd name="connsiteY2" fmla="*/ 0 h 10000"/>
              <a:gd name="connsiteX3" fmla="*/ 15244 w 15244"/>
              <a:gd name="connsiteY3" fmla="*/ 8901 h 10000"/>
              <a:gd name="connsiteX4" fmla="*/ 0 w 15244"/>
              <a:gd name="connsiteY4" fmla="*/ 10000 h 10000"/>
              <a:gd name="connsiteX0" fmla="*/ 0 w 16750"/>
              <a:gd name="connsiteY0" fmla="*/ 8405 h 8901"/>
              <a:gd name="connsiteX1" fmla="*/ 3145 w 16750"/>
              <a:gd name="connsiteY1" fmla="*/ 14 h 8901"/>
              <a:gd name="connsiteX2" fmla="*/ 11506 w 16750"/>
              <a:gd name="connsiteY2" fmla="*/ 0 h 8901"/>
              <a:gd name="connsiteX3" fmla="*/ 16750 w 16750"/>
              <a:gd name="connsiteY3" fmla="*/ 8901 h 8901"/>
              <a:gd name="connsiteX4" fmla="*/ 0 w 16750"/>
              <a:gd name="connsiteY4" fmla="*/ 8405 h 8901"/>
              <a:gd name="connsiteX0" fmla="*/ 0 w 10000"/>
              <a:gd name="connsiteY0" fmla="*/ 9479 h 10036"/>
              <a:gd name="connsiteX1" fmla="*/ 1878 w 10000"/>
              <a:gd name="connsiteY1" fmla="*/ 0 h 10036"/>
              <a:gd name="connsiteX2" fmla="*/ 6869 w 10000"/>
              <a:gd name="connsiteY2" fmla="*/ 36 h 10036"/>
              <a:gd name="connsiteX3" fmla="*/ 10000 w 10000"/>
              <a:gd name="connsiteY3" fmla="*/ 10036 h 10036"/>
              <a:gd name="connsiteX4" fmla="*/ 0 w 10000"/>
              <a:gd name="connsiteY4" fmla="*/ 9479 h 1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36">
                <a:moveTo>
                  <a:pt x="0" y="9479"/>
                </a:moveTo>
                <a:lnTo>
                  <a:pt x="1878" y="0"/>
                </a:lnTo>
                <a:lnTo>
                  <a:pt x="6869" y="36"/>
                </a:lnTo>
                <a:lnTo>
                  <a:pt x="10000" y="10036"/>
                </a:lnTo>
                <a:lnTo>
                  <a:pt x="0" y="9479"/>
                </a:lnTo>
                <a:close/>
              </a:path>
            </a:pathLst>
          </a:custGeom>
          <a:solidFill>
            <a:srgbClr val="31859C">
              <a:alpha val="30196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836882" y="119345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Bookman Old Style" pitchFamily="18" charset="0"/>
              </a:rPr>
              <a:t>5</a:t>
            </a:r>
            <a:endParaRPr lang="en-US" sz="1400" b="1" dirty="0">
              <a:latin typeface="Bookman Old Style" pitchFamily="18" charset="0"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6287908" y="732963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6697829" y="306657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7330123" y="314352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7293521" y="909738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6782335" y="1226104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5955612" y="2293106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6461374" y="1967110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7726680" y="2062275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7472788" y="2710658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6524847" y="2710658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22" name="Straight Connector 221"/>
          <p:cNvCxnSpPr/>
          <p:nvPr/>
        </p:nvCxnSpPr>
        <p:spPr>
          <a:xfrm flipV="1">
            <a:off x="6310926" y="335331"/>
            <a:ext cx="410642" cy="425697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 flipV="1">
            <a:off x="6720140" y="344805"/>
            <a:ext cx="635197" cy="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7319245" y="344805"/>
            <a:ext cx="36092" cy="617401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V="1">
            <a:off x="6820809" y="943216"/>
            <a:ext cx="498436" cy="32335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 flipV="1">
            <a:off x="6308516" y="749101"/>
            <a:ext cx="507127" cy="517311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V="1">
            <a:off x="5982130" y="1993994"/>
            <a:ext cx="498436" cy="32335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6485732" y="2002565"/>
            <a:ext cx="1259160" cy="101312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7500025" y="2089282"/>
            <a:ext cx="260842" cy="656397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 flipV="1">
            <a:off x="6545433" y="2733285"/>
            <a:ext cx="954592" cy="2207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 flipV="1">
            <a:off x="5960577" y="2307212"/>
            <a:ext cx="585662" cy="429713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5967656" y="759835"/>
            <a:ext cx="340860" cy="1571803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557386" y="1258702"/>
            <a:ext cx="255452" cy="1462535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319245" y="937987"/>
            <a:ext cx="174451" cy="1796412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357287" y="331976"/>
            <a:ext cx="396672" cy="1773912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493311" y="346020"/>
            <a:ext cx="229789" cy="1651379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5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00"/>
                            </p:stCondLst>
                            <p:childTnLst>
                              <p:par>
                                <p:cTn id="4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500"/>
                            </p:stCondLst>
                            <p:childTnLst>
                              <p:par>
                                <p:cTn id="4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500"/>
                            </p:stCondLst>
                            <p:childTnLst>
                              <p:par>
                                <p:cTn id="5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19" grpId="1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31" grpId="0"/>
      <p:bldP spid="132" grpId="0"/>
      <p:bldP spid="133" grpId="0"/>
      <p:bldP spid="134" grpId="0"/>
      <p:bldP spid="135" grpId="0"/>
      <p:bldP spid="137" grpId="0"/>
      <p:bldP spid="138" grpId="0"/>
      <p:bldP spid="141" grpId="0"/>
      <p:bldP spid="142" grpId="0"/>
      <p:bldP spid="183" grpId="0"/>
      <p:bldP spid="184" grpId="0" animBg="1"/>
      <p:bldP spid="184" grpId="1" animBg="1"/>
      <p:bldP spid="185" grpId="0"/>
      <p:bldP spid="185" grpId="1"/>
      <p:bldP spid="199" grpId="0" animBg="1"/>
      <p:bldP spid="199" grpId="1" animBg="1"/>
      <p:bldP spid="200" grpId="0"/>
      <p:bldP spid="200" grpId="1"/>
      <p:bldP spid="201" grpId="0" animBg="1"/>
      <p:bldP spid="201" grpId="1" animBg="1"/>
      <p:bldP spid="202" grpId="0"/>
      <p:bldP spid="202" grpId="1"/>
      <p:bldP spid="203" grpId="0" animBg="1"/>
      <p:bldP spid="203" grpId="1" animBg="1"/>
      <p:bldP spid="204" grpId="0"/>
      <p:bldP spid="204" grpId="1"/>
      <p:bldP spid="205" grpId="0" animBg="1"/>
      <p:bldP spid="205" grpId="1" animBg="1"/>
      <p:bldP spid="206" grpId="0"/>
      <p:bldP spid="206" grpId="1"/>
      <p:bldP spid="207" grpId="0" animBg="1"/>
      <p:bldP spid="207" grpId="1" animBg="1"/>
      <p:bldP spid="208" grpId="0"/>
      <p:bldP spid="208" grpId="1"/>
      <p:bldP spid="209" grpId="0" animBg="1"/>
      <p:bldP spid="209" grpId="1" animBg="1"/>
      <p:bldP spid="210" grpId="0"/>
      <p:bldP spid="210" grpId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453" b="33594" l="16406" r="29375">
                        <a14:foregroundMark x1="20391" y1="31641" x2="24141" y2="33008"/>
                        <a14:foregroundMark x1="20547" y1="32910" x2="24063" y2="31934"/>
                        <a14:foregroundMark x1="21875" y1="33008" x2="23984" y2="32910"/>
                        <a14:foregroundMark x1="20469" y1="33105" x2="21328" y2="3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6" t="14033" r="70412" b="65843"/>
          <a:stretch/>
        </p:blipFill>
        <p:spPr bwMode="auto">
          <a:xfrm>
            <a:off x="2682299" y="1702788"/>
            <a:ext cx="1951117" cy="234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7" t="16926" r="50221" b="67539"/>
          <a:stretch/>
        </p:blipFill>
        <p:spPr bwMode="auto">
          <a:xfrm>
            <a:off x="0" y="1702788"/>
            <a:ext cx="2121056" cy="240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90" b="33594" l="35391" r="51172">
                        <a14:foregroundMark x1="42891" y1="31934" x2="44766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7" t="16713" r="48553" b="66015"/>
          <a:stretch/>
        </p:blipFill>
        <p:spPr bwMode="auto">
          <a:xfrm>
            <a:off x="4633416" y="1978127"/>
            <a:ext cx="2382729" cy="20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4" t="30698" r="58634" b="51374"/>
          <a:stretch/>
        </p:blipFill>
        <p:spPr bwMode="auto">
          <a:xfrm>
            <a:off x="6858000" y="1910667"/>
            <a:ext cx="2394551" cy="2085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1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7214" y="1047750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IN" sz="1600" b="1" u="sng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rPr>
              <a:t>Sol.</a:t>
            </a:r>
            <a:endParaRPr lang="en-IN" sz="1600" u="sng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6193225" y="351680"/>
            <a:ext cx="1358578" cy="2493523"/>
            <a:chOff x="6973692" y="1433451"/>
            <a:chExt cx="1020720" cy="1703110"/>
          </a:xfrm>
        </p:grpSpPr>
        <p:cxnSp>
          <p:nvCxnSpPr>
            <p:cNvPr id="130" name="Straight Connector 129"/>
            <p:cNvCxnSpPr/>
            <p:nvPr/>
          </p:nvCxnSpPr>
          <p:spPr>
            <a:xfrm flipV="1">
              <a:off x="6973692" y="1433451"/>
              <a:ext cx="615696" cy="8122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 flipV="1">
              <a:off x="7585352" y="1436897"/>
              <a:ext cx="409060" cy="5681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6973692" y="2243058"/>
              <a:ext cx="0" cy="893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7589388" y="2240253"/>
              <a:ext cx="0" cy="893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7988109" y="1994172"/>
              <a:ext cx="0" cy="893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7371765" y="1997094"/>
              <a:ext cx="0" cy="8935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6973692" y="2002704"/>
              <a:ext cx="398073" cy="243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7371765" y="2000036"/>
              <a:ext cx="618725" cy="2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7587733" y="2002494"/>
              <a:ext cx="398073" cy="243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6978712" y="2246762"/>
              <a:ext cx="618725" cy="2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7589388" y="1438665"/>
              <a:ext cx="0" cy="8122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367081" y="2882626"/>
              <a:ext cx="618725" cy="2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6973770" y="2886074"/>
              <a:ext cx="398073" cy="243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7378908" y="1441723"/>
              <a:ext cx="207096" cy="5583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73692" y="3130220"/>
              <a:ext cx="618725" cy="2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V="1">
              <a:off x="7586663" y="2881312"/>
              <a:ext cx="406285" cy="2524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/>
          <p:cNvSpPr txBox="1"/>
          <p:nvPr/>
        </p:nvSpPr>
        <p:spPr>
          <a:xfrm>
            <a:off x="6371176" y="2867194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(ii)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4" name="Rounded Rectangle 253"/>
          <p:cNvSpPr/>
          <p:nvPr>
            <p:custDataLst>
              <p:tags r:id="rId1"/>
            </p:custDataLst>
          </p:nvPr>
        </p:nvSpPr>
        <p:spPr>
          <a:xfrm>
            <a:off x="2648116" y="1134704"/>
            <a:ext cx="715644" cy="19183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5" name="Rounded Rectangle 254"/>
          <p:cNvSpPr/>
          <p:nvPr>
            <p:custDataLst>
              <p:tags r:id="rId2"/>
            </p:custDataLst>
          </p:nvPr>
        </p:nvSpPr>
        <p:spPr>
          <a:xfrm>
            <a:off x="1940198" y="1114524"/>
            <a:ext cx="591441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6" name="Rounded Rectangle 255"/>
          <p:cNvSpPr/>
          <p:nvPr>
            <p:custDataLst>
              <p:tags r:id="rId3"/>
            </p:custDataLst>
          </p:nvPr>
        </p:nvSpPr>
        <p:spPr>
          <a:xfrm>
            <a:off x="1145877" y="1101077"/>
            <a:ext cx="711535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110018" y="1055258"/>
            <a:ext cx="394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869785" y="105525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555962" y="105525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1220334" y="1432442"/>
            <a:ext cx="692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850813" y="179820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1850813" y="219139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2098040" y="255289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1803298" y="2552897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1574904" y="105525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9,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2291712" y="1055258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9,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980155" y="105525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2101499" y="292172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L.H.S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1171282" y="2935169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0" name="Rounded Rectangle 59"/>
          <p:cNvSpPr/>
          <p:nvPr/>
        </p:nvSpPr>
        <p:spPr>
          <a:xfrm>
            <a:off x="3713064" y="1104113"/>
            <a:ext cx="1777897" cy="606605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27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3378" y="893578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2" name="TextBox 271"/>
          <p:cNvSpPr txBox="1"/>
          <p:nvPr/>
        </p:nvSpPr>
        <p:spPr>
          <a:xfrm>
            <a:off x="3732686" y="1143424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Euler’s Formula</a:t>
            </a:r>
          </a:p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F + V – E = 2</a:t>
            </a:r>
            <a:endParaRPr lang="en-IN" sz="14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859199" y="1431776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2044386" y="179820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2634646" y="1798202"/>
            <a:ext cx="353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2258128" y="179820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2448194" y="179820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900993" y="179820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110211" y="219139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2480081" y="219139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–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2702515" y="219139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818858" y="2939951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2110211" y="1436258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2340850" y="143625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2555459" y="143625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2987881" y="1436258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2794112" y="143625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1338618" y="105525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2097465" y="105525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2786418" y="105525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8" name="Hexagon 183"/>
          <p:cNvSpPr/>
          <p:nvPr/>
        </p:nvSpPr>
        <p:spPr>
          <a:xfrm flipV="1">
            <a:off x="6216529" y="393913"/>
            <a:ext cx="778480" cy="1125151"/>
          </a:xfrm>
          <a:custGeom>
            <a:avLst/>
            <a:gdLst>
              <a:gd name="connsiteX0" fmla="*/ 0 w 1000594"/>
              <a:gd name="connsiteY0" fmla="*/ 561056 h 1122112"/>
              <a:gd name="connsiteX1" fmla="*/ 500297 w 1000594"/>
              <a:gd name="connsiteY1" fmla="*/ 0 h 1122112"/>
              <a:gd name="connsiteX2" fmla="*/ 1000594 w 1000594"/>
              <a:gd name="connsiteY2" fmla="*/ 561056 h 1122112"/>
              <a:gd name="connsiteX3" fmla="*/ 500297 w 1000594"/>
              <a:gd name="connsiteY3" fmla="*/ 1122112 h 1122112"/>
              <a:gd name="connsiteX4" fmla="*/ 0 w 1000594"/>
              <a:gd name="connsiteY4" fmla="*/ 561056 h 1122112"/>
              <a:gd name="connsiteX0" fmla="*/ 0 w 1000594"/>
              <a:gd name="connsiteY0" fmla="*/ 561056 h 1686207"/>
              <a:gd name="connsiteX1" fmla="*/ 500297 w 1000594"/>
              <a:gd name="connsiteY1" fmla="*/ 0 h 1686207"/>
              <a:gd name="connsiteX2" fmla="*/ 1000594 w 1000594"/>
              <a:gd name="connsiteY2" fmla="*/ 561056 h 1686207"/>
              <a:gd name="connsiteX3" fmla="*/ 778480 w 1000594"/>
              <a:gd name="connsiteY3" fmla="*/ 1686207 h 1686207"/>
              <a:gd name="connsiteX4" fmla="*/ 0 w 1000594"/>
              <a:gd name="connsiteY4" fmla="*/ 561056 h 1686207"/>
              <a:gd name="connsiteX0" fmla="*/ 0 w 778480"/>
              <a:gd name="connsiteY0" fmla="*/ 561056 h 1686207"/>
              <a:gd name="connsiteX1" fmla="*/ 500297 w 778480"/>
              <a:gd name="connsiteY1" fmla="*/ 0 h 1686207"/>
              <a:gd name="connsiteX2" fmla="*/ 513773 w 778480"/>
              <a:gd name="connsiteY2" fmla="*/ 901058 h 1686207"/>
              <a:gd name="connsiteX3" fmla="*/ 778480 w 778480"/>
              <a:gd name="connsiteY3" fmla="*/ 1686207 h 1686207"/>
              <a:gd name="connsiteX4" fmla="*/ 0 w 778480"/>
              <a:gd name="connsiteY4" fmla="*/ 561056 h 1686207"/>
              <a:gd name="connsiteX0" fmla="*/ 0 w 778480"/>
              <a:gd name="connsiteY0" fmla="*/ 0 h 1125151"/>
              <a:gd name="connsiteX1" fmla="*/ 515752 w 778480"/>
              <a:gd name="connsiteY1" fmla="*/ 350769 h 1125151"/>
              <a:gd name="connsiteX2" fmla="*/ 513773 w 778480"/>
              <a:gd name="connsiteY2" fmla="*/ 340002 h 1125151"/>
              <a:gd name="connsiteX3" fmla="*/ 778480 w 778480"/>
              <a:gd name="connsiteY3" fmla="*/ 1125151 h 1125151"/>
              <a:gd name="connsiteX4" fmla="*/ 0 w 778480"/>
              <a:gd name="connsiteY4" fmla="*/ 0 h 1125151"/>
              <a:gd name="connsiteX0" fmla="*/ 0 w 778480"/>
              <a:gd name="connsiteY0" fmla="*/ 0 h 1125151"/>
              <a:gd name="connsiteX1" fmla="*/ 515752 w 778480"/>
              <a:gd name="connsiteY1" fmla="*/ 350769 h 1125151"/>
              <a:gd name="connsiteX2" fmla="*/ 521747 w 778480"/>
              <a:gd name="connsiteY2" fmla="*/ 340002 h 1125151"/>
              <a:gd name="connsiteX3" fmla="*/ 778480 w 778480"/>
              <a:gd name="connsiteY3" fmla="*/ 1125151 h 1125151"/>
              <a:gd name="connsiteX4" fmla="*/ 0 w 778480"/>
              <a:gd name="connsiteY4" fmla="*/ 0 h 1125151"/>
              <a:gd name="connsiteX0" fmla="*/ 0 w 778480"/>
              <a:gd name="connsiteY0" fmla="*/ 0 h 1125151"/>
              <a:gd name="connsiteX1" fmla="*/ 515752 w 778480"/>
              <a:gd name="connsiteY1" fmla="*/ 337478 h 1125151"/>
              <a:gd name="connsiteX2" fmla="*/ 521747 w 778480"/>
              <a:gd name="connsiteY2" fmla="*/ 340002 h 1125151"/>
              <a:gd name="connsiteX3" fmla="*/ 778480 w 778480"/>
              <a:gd name="connsiteY3" fmla="*/ 1125151 h 1125151"/>
              <a:gd name="connsiteX4" fmla="*/ 0 w 778480"/>
              <a:gd name="connsiteY4" fmla="*/ 0 h 112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480" h="1125151">
                <a:moveTo>
                  <a:pt x="0" y="0"/>
                </a:moveTo>
                <a:lnTo>
                  <a:pt x="515752" y="337478"/>
                </a:lnTo>
                <a:lnTo>
                  <a:pt x="521747" y="340002"/>
                </a:lnTo>
                <a:lnTo>
                  <a:pt x="778480" y="1125151"/>
                </a:lnTo>
                <a:lnTo>
                  <a:pt x="0" y="0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6496186" y="94020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1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00" name="Hexagon 183"/>
          <p:cNvSpPr/>
          <p:nvPr/>
        </p:nvSpPr>
        <p:spPr>
          <a:xfrm rot="10800000" flipV="1">
            <a:off x="6737606" y="362872"/>
            <a:ext cx="801001" cy="826221"/>
          </a:xfrm>
          <a:custGeom>
            <a:avLst/>
            <a:gdLst>
              <a:gd name="connsiteX0" fmla="*/ 0 w 270776"/>
              <a:gd name="connsiteY0" fmla="*/ 792883 h 792883"/>
              <a:gd name="connsiteX1" fmla="*/ 0 w 270776"/>
              <a:gd name="connsiteY1" fmla="*/ 0 h 792883"/>
              <a:gd name="connsiteX2" fmla="*/ 270776 w 270776"/>
              <a:gd name="connsiteY2" fmla="*/ 792883 h 792883"/>
              <a:gd name="connsiteX3" fmla="*/ 0 w 270776"/>
              <a:gd name="connsiteY3" fmla="*/ 792883 h 792883"/>
              <a:gd name="connsiteX0" fmla="*/ 0 w 801001"/>
              <a:gd name="connsiteY0" fmla="*/ 802408 h 802408"/>
              <a:gd name="connsiteX1" fmla="*/ 530225 w 801001"/>
              <a:gd name="connsiteY1" fmla="*/ 0 h 802408"/>
              <a:gd name="connsiteX2" fmla="*/ 801001 w 801001"/>
              <a:gd name="connsiteY2" fmla="*/ 792883 h 802408"/>
              <a:gd name="connsiteX3" fmla="*/ 0 w 801001"/>
              <a:gd name="connsiteY3" fmla="*/ 802408 h 802408"/>
              <a:gd name="connsiteX0" fmla="*/ 0 w 801001"/>
              <a:gd name="connsiteY0" fmla="*/ 826221 h 826221"/>
              <a:gd name="connsiteX1" fmla="*/ 530225 w 801001"/>
              <a:gd name="connsiteY1" fmla="*/ 0 h 826221"/>
              <a:gd name="connsiteX2" fmla="*/ 801001 w 801001"/>
              <a:gd name="connsiteY2" fmla="*/ 816696 h 826221"/>
              <a:gd name="connsiteX3" fmla="*/ 0 w 801001"/>
              <a:gd name="connsiteY3" fmla="*/ 826221 h 82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1001" h="826221">
                <a:moveTo>
                  <a:pt x="0" y="826221"/>
                </a:moveTo>
                <a:lnTo>
                  <a:pt x="530225" y="0"/>
                </a:lnTo>
                <a:lnTo>
                  <a:pt x="801001" y="816696"/>
                </a:lnTo>
                <a:lnTo>
                  <a:pt x="0" y="826221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6940644" y="82414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2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02" name="Hexagon 183"/>
          <p:cNvSpPr/>
          <p:nvPr/>
        </p:nvSpPr>
        <p:spPr>
          <a:xfrm flipH="1">
            <a:off x="7015456" y="383657"/>
            <a:ext cx="525957" cy="1151704"/>
          </a:xfrm>
          <a:custGeom>
            <a:avLst/>
            <a:gdLst>
              <a:gd name="connsiteX0" fmla="*/ 0 w 270776"/>
              <a:gd name="connsiteY0" fmla="*/ 792883 h 792883"/>
              <a:gd name="connsiteX1" fmla="*/ 0 w 270776"/>
              <a:gd name="connsiteY1" fmla="*/ 0 h 792883"/>
              <a:gd name="connsiteX2" fmla="*/ 270776 w 270776"/>
              <a:gd name="connsiteY2" fmla="*/ 792883 h 792883"/>
              <a:gd name="connsiteX3" fmla="*/ 0 w 270776"/>
              <a:gd name="connsiteY3" fmla="*/ 792883 h 792883"/>
              <a:gd name="connsiteX0" fmla="*/ 0 w 270776"/>
              <a:gd name="connsiteY0" fmla="*/ 800858 h 800858"/>
              <a:gd name="connsiteX1" fmla="*/ 263155 w 270776"/>
              <a:gd name="connsiteY1" fmla="*/ 0 h 800858"/>
              <a:gd name="connsiteX2" fmla="*/ 270776 w 270776"/>
              <a:gd name="connsiteY2" fmla="*/ 800858 h 800858"/>
              <a:gd name="connsiteX3" fmla="*/ 0 w 270776"/>
              <a:gd name="connsiteY3" fmla="*/ 800858 h 800858"/>
              <a:gd name="connsiteX0" fmla="*/ 0 w 525957"/>
              <a:gd name="connsiteY0" fmla="*/ 806175 h 806175"/>
              <a:gd name="connsiteX1" fmla="*/ 518336 w 525957"/>
              <a:gd name="connsiteY1" fmla="*/ 0 h 806175"/>
              <a:gd name="connsiteX2" fmla="*/ 525957 w 525957"/>
              <a:gd name="connsiteY2" fmla="*/ 800858 h 806175"/>
              <a:gd name="connsiteX3" fmla="*/ 0 w 525957"/>
              <a:gd name="connsiteY3" fmla="*/ 806175 h 806175"/>
              <a:gd name="connsiteX0" fmla="*/ 0 w 525957"/>
              <a:gd name="connsiteY0" fmla="*/ 806175 h 1163221"/>
              <a:gd name="connsiteX1" fmla="*/ 518336 w 525957"/>
              <a:gd name="connsiteY1" fmla="*/ 0 h 1163221"/>
              <a:gd name="connsiteX2" fmla="*/ 525957 w 525957"/>
              <a:gd name="connsiteY2" fmla="*/ 1163221 h 1163221"/>
              <a:gd name="connsiteX3" fmla="*/ 0 w 525957"/>
              <a:gd name="connsiteY3" fmla="*/ 806175 h 116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957" h="1163221">
                <a:moveTo>
                  <a:pt x="0" y="806175"/>
                </a:moveTo>
                <a:lnTo>
                  <a:pt x="518336" y="0"/>
                </a:lnTo>
                <a:cubicBezTo>
                  <a:pt x="520876" y="266953"/>
                  <a:pt x="523417" y="896268"/>
                  <a:pt x="525957" y="1163221"/>
                </a:cubicBezTo>
                <a:lnTo>
                  <a:pt x="0" y="806175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7080119" y="86642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3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04" name="Hexagon 183"/>
          <p:cNvSpPr/>
          <p:nvPr/>
        </p:nvSpPr>
        <p:spPr>
          <a:xfrm flipH="1">
            <a:off x="6205888" y="366720"/>
            <a:ext cx="809625" cy="1177826"/>
          </a:xfrm>
          <a:custGeom>
            <a:avLst/>
            <a:gdLst>
              <a:gd name="connsiteX0" fmla="*/ 0 w 1316629"/>
              <a:gd name="connsiteY0" fmla="*/ 946051 h 946051"/>
              <a:gd name="connsiteX1" fmla="*/ 1316629 w 1316629"/>
              <a:gd name="connsiteY1" fmla="*/ 0 h 946051"/>
              <a:gd name="connsiteX2" fmla="*/ 1316629 w 1316629"/>
              <a:gd name="connsiteY2" fmla="*/ 946051 h 946051"/>
              <a:gd name="connsiteX3" fmla="*/ 0 w 1316629"/>
              <a:gd name="connsiteY3" fmla="*/ 946051 h 946051"/>
              <a:gd name="connsiteX0" fmla="*/ 0 w 1316629"/>
              <a:gd name="connsiteY0" fmla="*/ 1171476 h 1171476"/>
              <a:gd name="connsiteX1" fmla="*/ 507004 w 1316629"/>
              <a:gd name="connsiteY1" fmla="*/ 0 h 1171476"/>
              <a:gd name="connsiteX2" fmla="*/ 1316629 w 1316629"/>
              <a:gd name="connsiteY2" fmla="*/ 1171476 h 1171476"/>
              <a:gd name="connsiteX3" fmla="*/ 0 w 1316629"/>
              <a:gd name="connsiteY3" fmla="*/ 1171476 h 1171476"/>
              <a:gd name="connsiteX0" fmla="*/ 996 w 809625"/>
              <a:gd name="connsiteY0" fmla="*/ 1177826 h 1177826"/>
              <a:gd name="connsiteX1" fmla="*/ 0 w 809625"/>
              <a:gd name="connsiteY1" fmla="*/ 0 h 1177826"/>
              <a:gd name="connsiteX2" fmla="*/ 809625 w 809625"/>
              <a:gd name="connsiteY2" fmla="*/ 1171476 h 1177826"/>
              <a:gd name="connsiteX3" fmla="*/ 996 w 809625"/>
              <a:gd name="connsiteY3" fmla="*/ 1177826 h 117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625" h="1177826">
                <a:moveTo>
                  <a:pt x="996" y="1177826"/>
                </a:moveTo>
                <a:lnTo>
                  <a:pt x="0" y="0"/>
                </a:lnTo>
                <a:lnTo>
                  <a:pt x="809625" y="1171476"/>
                </a:lnTo>
                <a:lnTo>
                  <a:pt x="996" y="1177826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6576839" y="115175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4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06" name="Hexagon 183"/>
          <p:cNvSpPr/>
          <p:nvPr/>
        </p:nvSpPr>
        <p:spPr>
          <a:xfrm flipH="1">
            <a:off x="6208738" y="2478376"/>
            <a:ext cx="1316993" cy="35579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9703"/>
              <a:gd name="connsiteY0" fmla="*/ 10000 h 11134"/>
              <a:gd name="connsiteX1" fmla="*/ 2000 w 19703"/>
              <a:gd name="connsiteY1" fmla="*/ 0 h 11134"/>
              <a:gd name="connsiteX2" fmla="*/ 10000 w 19703"/>
              <a:gd name="connsiteY2" fmla="*/ 0 h 11134"/>
              <a:gd name="connsiteX3" fmla="*/ 19703 w 19703"/>
              <a:gd name="connsiteY3" fmla="*/ 11134 h 11134"/>
              <a:gd name="connsiteX4" fmla="*/ 0 w 19703"/>
              <a:gd name="connsiteY4" fmla="*/ 10000 h 11134"/>
              <a:gd name="connsiteX0" fmla="*/ 2389 w 17703"/>
              <a:gd name="connsiteY0" fmla="*/ 11039 h 11134"/>
              <a:gd name="connsiteX1" fmla="*/ 0 w 17703"/>
              <a:gd name="connsiteY1" fmla="*/ 0 h 11134"/>
              <a:gd name="connsiteX2" fmla="*/ 8000 w 17703"/>
              <a:gd name="connsiteY2" fmla="*/ 0 h 11134"/>
              <a:gd name="connsiteX3" fmla="*/ 17703 w 17703"/>
              <a:gd name="connsiteY3" fmla="*/ 11134 h 11134"/>
              <a:gd name="connsiteX4" fmla="*/ 2389 w 17703"/>
              <a:gd name="connsiteY4" fmla="*/ 11039 h 11134"/>
              <a:gd name="connsiteX0" fmla="*/ 9478 w 24792"/>
              <a:gd name="connsiteY0" fmla="*/ 11039 h 11134"/>
              <a:gd name="connsiteX1" fmla="*/ 0 w 24792"/>
              <a:gd name="connsiteY1" fmla="*/ 0 h 11134"/>
              <a:gd name="connsiteX2" fmla="*/ 15089 w 24792"/>
              <a:gd name="connsiteY2" fmla="*/ 0 h 11134"/>
              <a:gd name="connsiteX3" fmla="*/ 24792 w 24792"/>
              <a:gd name="connsiteY3" fmla="*/ 11134 h 11134"/>
              <a:gd name="connsiteX4" fmla="*/ 9478 w 24792"/>
              <a:gd name="connsiteY4" fmla="*/ 11039 h 1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92" h="11134">
                <a:moveTo>
                  <a:pt x="9478" y="11039"/>
                </a:moveTo>
                <a:lnTo>
                  <a:pt x="0" y="0"/>
                </a:lnTo>
                <a:lnTo>
                  <a:pt x="15089" y="0"/>
                </a:lnTo>
                <a:lnTo>
                  <a:pt x="24792" y="11134"/>
                </a:lnTo>
                <a:lnTo>
                  <a:pt x="9478" y="11039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6730933" y="251542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08" name="Hexagon 183"/>
          <p:cNvSpPr/>
          <p:nvPr/>
        </p:nvSpPr>
        <p:spPr>
          <a:xfrm flipH="1">
            <a:off x="6193413" y="1184580"/>
            <a:ext cx="529836" cy="164196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9703"/>
              <a:gd name="connsiteY0" fmla="*/ 10000 h 11134"/>
              <a:gd name="connsiteX1" fmla="*/ 2000 w 19703"/>
              <a:gd name="connsiteY1" fmla="*/ 0 h 11134"/>
              <a:gd name="connsiteX2" fmla="*/ 10000 w 19703"/>
              <a:gd name="connsiteY2" fmla="*/ 0 h 11134"/>
              <a:gd name="connsiteX3" fmla="*/ 19703 w 19703"/>
              <a:gd name="connsiteY3" fmla="*/ 11134 h 11134"/>
              <a:gd name="connsiteX4" fmla="*/ 0 w 19703"/>
              <a:gd name="connsiteY4" fmla="*/ 10000 h 11134"/>
              <a:gd name="connsiteX0" fmla="*/ 2389 w 17703"/>
              <a:gd name="connsiteY0" fmla="*/ 11039 h 11134"/>
              <a:gd name="connsiteX1" fmla="*/ 0 w 17703"/>
              <a:gd name="connsiteY1" fmla="*/ 0 h 11134"/>
              <a:gd name="connsiteX2" fmla="*/ 8000 w 17703"/>
              <a:gd name="connsiteY2" fmla="*/ 0 h 11134"/>
              <a:gd name="connsiteX3" fmla="*/ 17703 w 17703"/>
              <a:gd name="connsiteY3" fmla="*/ 11134 h 11134"/>
              <a:gd name="connsiteX4" fmla="*/ 2389 w 17703"/>
              <a:gd name="connsiteY4" fmla="*/ 11039 h 11134"/>
              <a:gd name="connsiteX0" fmla="*/ 9478 w 24792"/>
              <a:gd name="connsiteY0" fmla="*/ 11039 h 11134"/>
              <a:gd name="connsiteX1" fmla="*/ 0 w 24792"/>
              <a:gd name="connsiteY1" fmla="*/ 0 h 11134"/>
              <a:gd name="connsiteX2" fmla="*/ 15089 w 24792"/>
              <a:gd name="connsiteY2" fmla="*/ 0 h 11134"/>
              <a:gd name="connsiteX3" fmla="*/ 24792 w 24792"/>
              <a:gd name="connsiteY3" fmla="*/ 11134 h 11134"/>
              <a:gd name="connsiteX4" fmla="*/ 9478 w 24792"/>
              <a:gd name="connsiteY4" fmla="*/ 11039 h 11134"/>
              <a:gd name="connsiteX0" fmla="*/ 4130 w 19444"/>
              <a:gd name="connsiteY0" fmla="*/ 22564 h 22659"/>
              <a:gd name="connsiteX1" fmla="*/ 0 w 19444"/>
              <a:gd name="connsiteY1" fmla="*/ 0 h 22659"/>
              <a:gd name="connsiteX2" fmla="*/ 9741 w 19444"/>
              <a:gd name="connsiteY2" fmla="*/ 11525 h 22659"/>
              <a:gd name="connsiteX3" fmla="*/ 19444 w 19444"/>
              <a:gd name="connsiteY3" fmla="*/ 22659 h 22659"/>
              <a:gd name="connsiteX4" fmla="*/ 4130 w 19444"/>
              <a:gd name="connsiteY4" fmla="*/ 22564 h 22659"/>
              <a:gd name="connsiteX0" fmla="*/ 175 w 19444"/>
              <a:gd name="connsiteY0" fmla="*/ 41741 h 41741"/>
              <a:gd name="connsiteX1" fmla="*/ 0 w 19444"/>
              <a:gd name="connsiteY1" fmla="*/ 0 h 41741"/>
              <a:gd name="connsiteX2" fmla="*/ 9741 w 19444"/>
              <a:gd name="connsiteY2" fmla="*/ 11525 h 41741"/>
              <a:gd name="connsiteX3" fmla="*/ 19444 w 19444"/>
              <a:gd name="connsiteY3" fmla="*/ 22659 h 41741"/>
              <a:gd name="connsiteX4" fmla="*/ 175 w 19444"/>
              <a:gd name="connsiteY4" fmla="*/ 41741 h 41741"/>
              <a:gd name="connsiteX0" fmla="*/ 175 w 9974"/>
              <a:gd name="connsiteY0" fmla="*/ 41741 h 52416"/>
              <a:gd name="connsiteX1" fmla="*/ 0 w 9974"/>
              <a:gd name="connsiteY1" fmla="*/ 0 h 52416"/>
              <a:gd name="connsiteX2" fmla="*/ 9741 w 9974"/>
              <a:gd name="connsiteY2" fmla="*/ 11525 h 52416"/>
              <a:gd name="connsiteX3" fmla="*/ 9974 w 9974"/>
              <a:gd name="connsiteY3" fmla="*/ 52416 h 52416"/>
              <a:gd name="connsiteX4" fmla="*/ 175 w 9974"/>
              <a:gd name="connsiteY4" fmla="*/ 41741 h 52416"/>
              <a:gd name="connsiteX0" fmla="*/ 2409 w 10000"/>
              <a:gd name="connsiteY0" fmla="*/ 7440 h 10000"/>
              <a:gd name="connsiteX1" fmla="*/ 0 w 10000"/>
              <a:gd name="connsiteY1" fmla="*/ 0 h 10000"/>
              <a:gd name="connsiteX2" fmla="*/ 9766 w 10000"/>
              <a:gd name="connsiteY2" fmla="*/ 2199 h 10000"/>
              <a:gd name="connsiteX3" fmla="*/ 10000 w 10000"/>
              <a:gd name="connsiteY3" fmla="*/ 10000 h 10000"/>
              <a:gd name="connsiteX4" fmla="*/ 2409 w 10000"/>
              <a:gd name="connsiteY4" fmla="*/ 7440 h 10000"/>
              <a:gd name="connsiteX0" fmla="*/ 63 w 10000"/>
              <a:gd name="connsiteY0" fmla="*/ 7891 h 10000"/>
              <a:gd name="connsiteX1" fmla="*/ 0 w 10000"/>
              <a:gd name="connsiteY1" fmla="*/ 0 h 10000"/>
              <a:gd name="connsiteX2" fmla="*/ 9766 w 10000"/>
              <a:gd name="connsiteY2" fmla="*/ 2199 h 10000"/>
              <a:gd name="connsiteX3" fmla="*/ 10000 w 10000"/>
              <a:gd name="connsiteY3" fmla="*/ 10000 h 10000"/>
              <a:gd name="connsiteX4" fmla="*/ 63 w 10000"/>
              <a:gd name="connsiteY4" fmla="*/ 7891 h 10000"/>
              <a:gd name="connsiteX0" fmla="*/ 63 w 10000"/>
              <a:gd name="connsiteY0" fmla="*/ 7891 h 10000"/>
              <a:gd name="connsiteX1" fmla="*/ 0 w 10000"/>
              <a:gd name="connsiteY1" fmla="*/ 0 h 10000"/>
              <a:gd name="connsiteX2" fmla="*/ 9878 w 10000"/>
              <a:gd name="connsiteY2" fmla="*/ 2127 h 10000"/>
              <a:gd name="connsiteX3" fmla="*/ 10000 w 10000"/>
              <a:gd name="connsiteY3" fmla="*/ 10000 h 10000"/>
              <a:gd name="connsiteX4" fmla="*/ 63 w 10000"/>
              <a:gd name="connsiteY4" fmla="*/ 789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63" y="7891"/>
                </a:moveTo>
                <a:cubicBezTo>
                  <a:pt x="5" y="5237"/>
                  <a:pt x="58" y="2655"/>
                  <a:pt x="0" y="0"/>
                </a:cubicBezTo>
                <a:lnTo>
                  <a:pt x="9878" y="2127"/>
                </a:lnTo>
                <a:cubicBezTo>
                  <a:pt x="9957" y="4727"/>
                  <a:pt x="9922" y="7400"/>
                  <a:pt x="10000" y="10000"/>
                </a:cubicBezTo>
                <a:lnTo>
                  <a:pt x="63" y="7891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6305317" y="1807710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6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10" name="Hexagon 183"/>
          <p:cNvSpPr/>
          <p:nvPr/>
        </p:nvSpPr>
        <p:spPr>
          <a:xfrm flipH="1">
            <a:off x="6732712" y="1190179"/>
            <a:ext cx="808700" cy="1277501"/>
          </a:xfrm>
          <a:prstGeom prst="rect">
            <a:avLst/>
          </a:pr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729800" y="1807710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7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12" name="Hexagon 183"/>
          <p:cNvSpPr/>
          <p:nvPr/>
        </p:nvSpPr>
        <p:spPr>
          <a:xfrm flipH="1">
            <a:off x="7013693" y="1186499"/>
            <a:ext cx="529836" cy="164196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9703"/>
              <a:gd name="connsiteY0" fmla="*/ 10000 h 11134"/>
              <a:gd name="connsiteX1" fmla="*/ 2000 w 19703"/>
              <a:gd name="connsiteY1" fmla="*/ 0 h 11134"/>
              <a:gd name="connsiteX2" fmla="*/ 10000 w 19703"/>
              <a:gd name="connsiteY2" fmla="*/ 0 h 11134"/>
              <a:gd name="connsiteX3" fmla="*/ 19703 w 19703"/>
              <a:gd name="connsiteY3" fmla="*/ 11134 h 11134"/>
              <a:gd name="connsiteX4" fmla="*/ 0 w 19703"/>
              <a:gd name="connsiteY4" fmla="*/ 10000 h 11134"/>
              <a:gd name="connsiteX0" fmla="*/ 2389 w 17703"/>
              <a:gd name="connsiteY0" fmla="*/ 11039 h 11134"/>
              <a:gd name="connsiteX1" fmla="*/ 0 w 17703"/>
              <a:gd name="connsiteY1" fmla="*/ 0 h 11134"/>
              <a:gd name="connsiteX2" fmla="*/ 8000 w 17703"/>
              <a:gd name="connsiteY2" fmla="*/ 0 h 11134"/>
              <a:gd name="connsiteX3" fmla="*/ 17703 w 17703"/>
              <a:gd name="connsiteY3" fmla="*/ 11134 h 11134"/>
              <a:gd name="connsiteX4" fmla="*/ 2389 w 17703"/>
              <a:gd name="connsiteY4" fmla="*/ 11039 h 11134"/>
              <a:gd name="connsiteX0" fmla="*/ 9478 w 24792"/>
              <a:gd name="connsiteY0" fmla="*/ 11039 h 11134"/>
              <a:gd name="connsiteX1" fmla="*/ 0 w 24792"/>
              <a:gd name="connsiteY1" fmla="*/ 0 h 11134"/>
              <a:gd name="connsiteX2" fmla="*/ 15089 w 24792"/>
              <a:gd name="connsiteY2" fmla="*/ 0 h 11134"/>
              <a:gd name="connsiteX3" fmla="*/ 24792 w 24792"/>
              <a:gd name="connsiteY3" fmla="*/ 11134 h 11134"/>
              <a:gd name="connsiteX4" fmla="*/ 9478 w 24792"/>
              <a:gd name="connsiteY4" fmla="*/ 11039 h 11134"/>
              <a:gd name="connsiteX0" fmla="*/ 4130 w 19444"/>
              <a:gd name="connsiteY0" fmla="*/ 22564 h 22659"/>
              <a:gd name="connsiteX1" fmla="*/ 0 w 19444"/>
              <a:gd name="connsiteY1" fmla="*/ 0 h 22659"/>
              <a:gd name="connsiteX2" fmla="*/ 9741 w 19444"/>
              <a:gd name="connsiteY2" fmla="*/ 11525 h 22659"/>
              <a:gd name="connsiteX3" fmla="*/ 19444 w 19444"/>
              <a:gd name="connsiteY3" fmla="*/ 22659 h 22659"/>
              <a:gd name="connsiteX4" fmla="*/ 4130 w 19444"/>
              <a:gd name="connsiteY4" fmla="*/ 22564 h 22659"/>
              <a:gd name="connsiteX0" fmla="*/ 175 w 19444"/>
              <a:gd name="connsiteY0" fmla="*/ 41741 h 41741"/>
              <a:gd name="connsiteX1" fmla="*/ 0 w 19444"/>
              <a:gd name="connsiteY1" fmla="*/ 0 h 41741"/>
              <a:gd name="connsiteX2" fmla="*/ 9741 w 19444"/>
              <a:gd name="connsiteY2" fmla="*/ 11525 h 41741"/>
              <a:gd name="connsiteX3" fmla="*/ 19444 w 19444"/>
              <a:gd name="connsiteY3" fmla="*/ 22659 h 41741"/>
              <a:gd name="connsiteX4" fmla="*/ 175 w 19444"/>
              <a:gd name="connsiteY4" fmla="*/ 41741 h 41741"/>
              <a:gd name="connsiteX0" fmla="*/ 175 w 9974"/>
              <a:gd name="connsiteY0" fmla="*/ 41741 h 52416"/>
              <a:gd name="connsiteX1" fmla="*/ 0 w 9974"/>
              <a:gd name="connsiteY1" fmla="*/ 0 h 52416"/>
              <a:gd name="connsiteX2" fmla="*/ 9741 w 9974"/>
              <a:gd name="connsiteY2" fmla="*/ 11525 h 52416"/>
              <a:gd name="connsiteX3" fmla="*/ 9974 w 9974"/>
              <a:gd name="connsiteY3" fmla="*/ 52416 h 52416"/>
              <a:gd name="connsiteX4" fmla="*/ 175 w 9974"/>
              <a:gd name="connsiteY4" fmla="*/ 41741 h 52416"/>
              <a:gd name="connsiteX0" fmla="*/ 2409 w 10000"/>
              <a:gd name="connsiteY0" fmla="*/ 7440 h 10000"/>
              <a:gd name="connsiteX1" fmla="*/ 0 w 10000"/>
              <a:gd name="connsiteY1" fmla="*/ 0 h 10000"/>
              <a:gd name="connsiteX2" fmla="*/ 9766 w 10000"/>
              <a:gd name="connsiteY2" fmla="*/ 2199 h 10000"/>
              <a:gd name="connsiteX3" fmla="*/ 10000 w 10000"/>
              <a:gd name="connsiteY3" fmla="*/ 10000 h 10000"/>
              <a:gd name="connsiteX4" fmla="*/ 2409 w 10000"/>
              <a:gd name="connsiteY4" fmla="*/ 7440 h 10000"/>
              <a:gd name="connsiteX0" fmla="*/ 63 w 10000"/>
              <a:gd name="connsiteY0" fmla="*/ 7891 h 10000"/>
              <a:gd name="connsiteX1" fmla="*/ 0 w 10000"/>
              <a:gd name="connsiteY1" fmla="*/ 0 h 10000"/>
              <a:gd name="connsiteX2" fmla="*/ 9766 w 10000"/>
              <a:gd name="connsiteY2" fmla="*/ 2199 h 10000"/>
              <a:gd name="connsiteX3" fmla="*/ 10000 w 10000"/>
              <a:gd name="connsiteY3" fmla="*/ 10000 h 10000"/>
              <a:gd name="connsiteX4" fmla="*/ 63 w 10000"/>
              <a:gd name="connsiteY4" fmla="*/ 7891 h 10000"/>
              <a:gd name="connsiteX0" fmla="*/ 63 w 10000"/>
              <a:gd name="connsiteY0" fmla="*/ 7891 h 10000"/>
              <a:gd name="connsiteX1" fmla="*/ 0 w 10000"/>
              <a:gd name="connsiteY1" fmla="*/ 0 h 10000"/>
              <a:gd name="connsiteX2" fmla="*/ 9878 w 10000"/>
              <a:gd name="connsiteY2" fmla="*/ 2127 h 10000"/>
              <a:gd name="connsiteX3" fmla="*/ 10000 w 10000"/>
              <a:gd name="connsiteY3" fmla="*/ 10000 h 10000"/>
              <a:gd name="connsiteX4" fmla="*/ 63 w 10000"/>
              <a:gd name="connsiteY4" fmla="*/ 789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63" y="7891"/>
                </a:moveTo>
                <a:cubicBezTo>
                  <a:pt x="5" y="5237"/>
                  <a:pt x="58" y="2655"/>
                  <a:pt x="0" y="0"/>
                </a:cubicBezTo>
                <a:lnTo>
                  <a:pt x="9878" y="2127"/>
                </a:lnTo>
                <a:cubicBezTo>
                  <a:pt x="9957" y="4727"/>
                  <a:pt x="9922" y="7400"/>
                  <a:pt x="10000" y="10000"/>
                </a:cubicBezTo>
                <a:lnTo>
                  <a:pt x="63" y="7891"/>
                </a:lnTo>
                <a:close/>
              </a:path>
            </a:pathLst>
          </a:custGeom>
          <a:solidFill>
            <a:srgbClr val="2D7A8F">
              <a:alpha val="30196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080119" y="176754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8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16" name="Hexagon 183"/>
          <p:cNvSpPr/>
          <p:nvPr/>
        </p:nvSpPr>
        <p:spPr>
          <a:xfrm flipH="1">
            <a:off x="6203145" y="1543046"/>
            <a:ext cx="802614" cy="1295698"/>
          </a:xfrm>
          <a:prstGeom prst="rect">
            <a:avLst/>
          </a:prstGeom>
          <a:solidFill>
            <a:srgbClr val="2D7A8F">
              <a:alpha val="29804"/>
            </a:srgb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6472264" y="203836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9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318" name="Oval 317"/>
          <p:cNvSpPr/>
          <p:nvPr/>
        </p:nvSpPr>
        <p:spPr>
          <a:xfrm>
            <a:off x="6172428" y="1519588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9" name="Oval 318"/>
          <p:cNvSpPr/>
          <p:nvPr/>
        </p:nvSpPr>
        <p:spPr>
          <a:xfrm>
            <a:off x="6987600" y="345796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6706940" y="1160310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1" name="Oval 320"/>
          <p:cNvSpPr/>
          <p:nvPr/>
        </p:nvSpPr>
        <p:spPr>
          <a:xfrm>
            <a:off x="7517488" y="1160310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6993732" y="1519157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6167245" y="2805599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6700389" y="2444820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7520554" y="2448633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6984484" y="2818191"/>
            <a:ext cx="45720" cy="45720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327" name="Straight Connector 326"/>
          <p:cNvCxnSpPr/>
          <p:nvPr/>
        </p:nvCxnSpPr>
        <p:spPr>
          <a:xfrm flipV="1">
            <a:off x="6187853" y="356319"/>
            <a:ext cx="819491" cy="1189252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/>
        </p:nvCxnSpPr>
        <p:spPr>
          <a:xfrm flipV="1">
            <a:off x="6734747" y="363791"/>
            <a:ext cx="275645" cy="817426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 flipV="1">
            <a:off x="7014298" y="360314"/>
            <a:ext cx="0" cy="1189252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 flipH="1" flipV="1">
            <a:off x="7003438" y="352463"/>
            <a:ext cx="544459" cy="831884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 flipV="1">
            <a:off x="6201435" y="1177740"/>
            <a:ext cx="529835" cy="35580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/>
        </p:nvCxnSpPr>
        <p:spPr>
          <a:xfrm>
            <a:off x="6716825" y="1180788"/>
            <a:ext cx="823523" cy="3906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 flipV="1">
            <a:off x="7006915" y="1184687"/>
            <a:ext cx="529835" cy="35580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 flipV="1">
            <a:off x="6199255" y="2475205"/>
            <a:ext cx="529835" cy="35580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V="1">
            <a:off x="7005047" y="2473846"/>
            <a:ext cx="540765" cy="36955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>
            <a:off x="6182089" y="2836014"/>
            <a:ext cx="823523" cy="3906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V="1">
            <a:off x="6193329" y="1532919"/>
            <a:ext cx="0" cy="130817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V="1">
            <a:off x="6725594" y="1176910"/>
            <a:ext cx="0" cy="130817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V="1">
            <a:off x="7015895" y="1535923"/>
            <a:ext cx="0" cy="130817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V="1">
            <a:off x="7543825" y="1185123"/>
            <a:ext cx="0" cy="130817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27469" y="285750"/>
            <a:ext cx="4322408" cy="656803"/>
            <a:chOff x="527469" y="285750"/>
            <a:chExt cx="4322408" cy="656803"/>
          </a:xfrm>
        </p:grpSpPr>
        <p:grpSp>
          <p:nvGrpSpPr>
            <p:cNvPr id="343" name="Group 342"/>
            <p:cNvGrpSpPr/>
            <p:nvPr/>
          </p:nvGrpSpPr>
          <p:grpSpPr>
            <a:xfrm>
              <a:off x="527469" y="285750"/>
              <a:ext cx="4322408" cy="656803"/>
              <a:chOff x="555172" y="397682"/>
              <a:chExt cx="4322408" cy="656803"/>
            </a:xfrm>
          </p:grpSpPr>
          <p:sp>
            <p:nvSpPr>
              <p:cNvPr id="344" name="Snip Diagonal Corner Rectangle 343"/>
              <p:cNvSpPr/>
              <p:nvPr/>
            </p:nvSpPr>
            <p:spPr>
              <a:xfrm>
                <a:off x="807920" y="443983"/>
                <a:ext cx="4069660" cy="610502"/>
              </a:xfrm>
              <a:prstGeom prst="snip2DiagRect">
                <a:avLst/>
              </a:prstGeom>
              <a:gradFill flip="none" rotWithShape="1">
                <a:gsLst>
                  <a:gs pos="25000">
                    <a:srgbClr val="00B0F0">
                      <a:lumMod val="62000"/>
                      <a:lumOff val="38000"/>
                    </a:srgb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5" name="Group 344"/>
              <p:cNvGrpSpPr/>
              <p:nvPr/>
            </p:nvGrpSpPr>
            <p:grpSpPr>
              <a:xfrm>
                <a:off x="555172" y="397682"/>
                <a:ext cx="533400" cy="533400"/>
                <a:chOff x="555172" y="474706"/>
                <a:chExt cx="533400" cy="533400"/>
              </a:xfrm>
            </p:grpSpPr>
            <p:sp>
              <p:nvSpPr>
                <p:cNvPr id="346" name="Oval 345"/>
                <p:cNvSpPr/>
                <p:nvPr/>
              </p:nvSpPr>
              <p:spPr>
                <a:xfrm>
                  <a:off x="555172" y="474706"/>
                  <a:ext cx="533400" cy="533400"/>
                </a:xfrm>
                <a:prstGeom prst="ellipse">
                  <a:avLst/>
                </a:prstGeom>
                <a:solidFill>
                  <a:srgbClr val="3333CC"/>
                </a:solidFill>
                <a:ln w="9525"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623741" y="500741"/>
                  <a:ext cx="396262" cy="461665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prstClr val="white"/>
                      </a:solidFill>
                      <a:latin typeface="+mj-lt"/>
                      <a:cs typeface="Aharoni" pitchFamily="2" charset="-79"/>
                    </a:rPr>
                    <a:t>Q</a:t>
                  </a:r>
                  <a:endParaRPr lang="en-US" sz="2400" dirty="0">
                    <a:solidFill>
                      <a:prstClr val="white"/>
                    </a:solidFill>
                    <a:latin typeface="+mj-lt"/>
                    <a:cs typeface="Aharoni" pitchFamily="2" charset="-79"/>
                  </a:endParaRPr>
                </a:p>
              </p:txBody>
            </p:sp>
          </p:grpSp>
        </p:grpSp>
        <p:sp>
          <p:nvSpPr>
            <p:cNvPr id="348" name="TextBox 347"/>
            <p:cNvSpPr txBox="1"/>
            <p:nvPr/>
          </p:nvSpPr>
          <p:spPr>
            <a:xfrm>
              <a:off x="1058454" y="482771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  <a:ea typeface="Cambria Math" pitchFamily="18" charset="0"/>
                </a:rPr>
                <a:t>Verify Euler’s formula for these solids.</a:t>
              </a:r>
            </a:p>
          </p:txBody>
        </p:sp>
      </p:grpSp>
      <p:cxnSp>
        <p:nvCxnSpPr>
          <p:cNvPr id="108" name="Straight Connector 107"/>
          <p:cNvCxnSpPr/>
          <p:nvPr/>
        </p:nvCxnSpPr>
        <p:spPr>
          <a:xfrm>
            <a:off x="6192592" y="1540212"/>
            <a:ext cx="823523" cy="3906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715090" y="2478857"/>
            <a:ext cx="823523" cy="3906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3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500"/>
                            </p:stCondLst>
                            <p:childTnLst>
                              <p:par>
                                <p:cTn id="4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500"/>
                            </p:stCondLst>
                            <p:childTnLst>
                              <p:par>
                                <p:cTn id="4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500"/>
                            </p:stCondLst>
                            <p:childTnLst>
                              <p:par>
                                <p:cTn id="5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7" grpId="0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 animBg="1"/>
      <p:bldP spid="270" grpId="1" animBg="1"/>
      <p:bldP spid="272" grpId="0"/>
      <p:bldP spid="272" grpId="1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5" grpId="0"/>
      <p:bldP spid="296" grpId="0"/>
      <p:bldP spid="297" grpId="0"/>
      <p:bldP spid="298" grpId="0" animBg="1"/>
      <p:bldP spid="298" grpId="1" animBg="1"/>
      <p:bldP spid="299" grpId="0"/>
      <p:bldP spid="299" grpId="1"/>
      <p:bldP spid="300" grpId="0" animBg="1"/>
      <p:bldP spid="300" grpId="1" animBg="1"/>
      <p:bldP spid="301" grpId="0"/>
      <p:bldP spid="301" grpId="1"/>
      <p:bldP spid="302" grpId="0" animBg="1"/>
      <p:bldP spid="302" grpId="1" animBg="1"/>
      <p:bldP spid="303" grpId="0"/>
      <p:bldP spid="303" grpId="1"/>
      <p:bldP spid="304" grpId="0" animBg="1"/>
      <p:bldP spid="304" grpId="1" animBg="1"/>
      <p:bldP spid="305" grpId="0"/>
      <p:bldP spid="305" grpId="1"/>
      <p:bldP spid="306" grpId="0" animBg="1"/>
      <p:bldP spid="306" grpId="1" animBg="1"/>
      <p:bldP spid="307" grpId="0"/>
      <p:bldP spid="307" grpId="1"/>
      <p:bldP spid="308" grpId="0" animBg="1"/>
      <p:bldP spid="308" grpId="1" animBg="1"/>
      <p:bldP spid="309" grpId="0"/>
      <p:bldP spid="309" grpId="1"/>
      <p:bldP spid="310" grpId="0" animBg="1"/>
      <p:bldP spid="310" grpId="1" animBg="1"/>
      <p:bldP spid="311" grpId="0"/>
      <p:bldP spid="311" grpId="1"/>
      <p:bldP spid="312" grpId="0" animBg="1"/>
      <p:bldP spid="312" grpId="1" animBg="1"/>
      <p:bldP spid="313" grpId="0"/>
      <p:bldP spid="313" grpId="1"/>
      <p:bldP spid="316" grpId="0" animBg="1"/>
      <p:bldP spid="316" grpId="1" animBg="1"/>
      <p:bldP spid="317" grpId="0"/>
      <p:bldP spid="317" grpId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Horizontal Scroll 83"/>
          <p:cNvSpPr/>
          <p:nvPr/>
        </p:nvSpPr>
        <p:spPr>
          <a:xfrm>
            <a:off x="972312" y="4466388"/>
            <a:ext cx="3051147" cy="3936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24928" y="4283195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>
            <a:spLocks noChangeArrowheads="1"/>
          </p:cNvSpPr>
          <p:nvPr/>
        </p:nvSpPr>
        <p:spPr bwMode="auto">
          <a:xfrm>
            <a:off x="4633995" y="2367282"/>
            <a:ext cx="696614" cy="219163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>
            <a:spLocks noChangeArrowheads="1"/>
          </p:cNvSpPr>
          <p:nvPr/>
        </p:nvSpPr>
        <p:spPr bwMode="auto">
          <a:xfrm>
            <a:off x="1943696" y="3010087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3541709" y="2369311"/>
            <a:ext cx="597751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>
            <a:spLocks noChangeArrowheads="1"/>
          </p:cNvSpPr>
          <p:nvPr/>
        </p:nvSpPr>
        <p:spPr bwMode="auto">
          <a:xfrm>
            <a:off x="1557537" y="2992049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2849968" y="2377287"/>
            <a:ext cx="594586" cy="22652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1181663" y="3004241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110" y="2323758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 b="1" u="sng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defRPr>
            </a:lvl1pPr>
          </a:lstStyle>
          <a:p>
            <a:r>
              <a:rPr lang="en-US" dirty="0"/>
              <a:t>Sol.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12228"/>
              </p:ext>
            </p:extLst>
          </p:nvPr>
        </p:nvGraphicFramePr>
        <p:xfrm>
          <a:off x="723161" y="1090422"/>
          <a:ext cx="5144239" cy="1143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58039"/>
                <a:gridCol w="1219200"/>
                <a:gridCol w="1219200"/>
                <a:gridCol w="1447800"/>
              </a:tblGrid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3923" y="109042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Faces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066" y="1459754"/>
            <a:ext cx="1128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Vertices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681" y="182908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Edges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02275" y="10904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2275" y="145975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4147" y="18290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381" y="10904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5982" y="1090422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89381" y="145975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4014" y="145975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9381" y="18152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6875" y="18152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9601" y="2323758"/>
            <a:ext cx="20682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In first column,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05953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993645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67710" y="2323758"/>
            <a:ext cx="585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87586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96286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85086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102884" y="2323758"/>
            <a:ext cx="578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77748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300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61801" y="2323758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03010" y="2629111"/>
            <a:ext cx="37987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Using Euler’s formula,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37122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2842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7220" y="2943281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31215" y="2943281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8172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9042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79220" y="2943281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9306" y="3257451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72312" y="323361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81012" y="323361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69812" y="3233617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596647" y="3233617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61746" y="3237794"/>
            <a:ext cx="495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71028" y="3237794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341792" y="3237794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19306" y="3564156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69812" y="3540322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96647" y="3540322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60434" y="3540322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71028" y="3540322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41792" y="3533013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19306" y="3887371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72252" y="386353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71028" y="3863537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341792" y="3863537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72007" y="3863537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80704" y="3856228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90295" y="1095717"/>
            <a:ext cx="1205211" cy="1107996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lIns="68580" tIns="34290" rIns="68580" bIns="34290" rtlCol="0" anchor="ctr"/>
          <a:lstStyle/>
          <a:p>
            <a:endParaRPr lang="en-US" sz="1600" kern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5402" y="4198267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72252" y="4174433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071028" y="4174433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41792" y="4174433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38946" y="4476411"/>
            <a:ext cx="28472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Hence there are 8 faces. 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395493" y="108099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8 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7468" y="285750"/>
            <a:ext cx="4569271" cy="656803"/>
            <a:chOff x="527468" y="285750"/>
            <a:chExt cx="4569271" cy="656803"/>
          </a:xfrm>
        </p:grpSpPr>
        <p:grpSp>
          <p:nvGrpSpPr>
            <p:cNvPr id="83" name="Group 82"/>
            <p:cNvGrpSpPr/>
            <p:nvPr/>
          </p:nvGrpSpPr>
          <p:grpSpPr>
            <a:xfrm>
              <a:off x="527468" y="285750"/>
              <a:ext cx="4536498" cy="656803"/>
              <a:chOff x="555172" y="397682"/>
              <a:chExt cx="4285528" cy="656803"/>
            </a:xfrm>
          </p:grpSpPr>
          <p:sp>
            <p:nvSpPr>
              <p:cNvPr id="86" name="Snip Diagonal Corner Rectangle 85"/>
              <p:cNvSpPr/>
              <p:nvPr/>
            </p:nvSpPr>
            <p:spPr>
              <a:xfrm>
                <a:off x="807920" y="443983"/>
                <a:ext cx="4032780" cy="610502"/>
              </a:xfrm>
              <a:prstGeom prst="snip2DiagRect">
                <a:avLst/>
              </a:prstGeom>
              <a:gradFill flip="none" rotWithShape="1">
                <a:gsLst>
                  <a:gs pos="25000">
                    <a:srgbClr val="00B0F0">
                      <a:lumMod val="62000"/>
                      <a:lumOff val="38000"/>
                    </a:srgb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555172" y="397682"/>
                <a:ext cx="533400" cy="533400"/>
                <a:chOff x="555172" y="474706"/>
                <a:chExt cx="533400" cy="53340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555172" y="474706"/>
                  <a:ext cx="533400" cy="533400"/>
                </a:xfrm>
                <a:prstGeom prst="ellipse">
                  <a:avLst/>
                </a:prstGeom>
                <a:solidFill>
                  <a:srgbClr val="3333CC"/>
                </a:solidFill>
                <a:ln w="9525"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23741" y="500741"/>
                  <a:ext cx="396262" cy="461665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prstClr val="white"/>
                      </a:solidFill>
                      <a:latin typeface="+mj-lt"/>
                      <a:cs typeface="Aharoni" pitchFamily="2" charset="-79"/>
                    </a:rPr>
                    <a:t>Q</a:t>
                  </a:r>
                  <a:endParaRPr lang="en-US" sz="2400" dirty="0">
                    <a:solidFill>
                      <a:prstClr val="white"/>
                    </a:solidFill>
                    <a:latin typeface="+mj-lt"/>
                    <a:cs typeface="Aharoni" pitchFamily="2" charset="-79"/>
                  </a:endParaRPr>
                </a:p>
              </p:txBody>
            </p:sp>
          </p:grpSp>
        </p:grpSp>
        <p:sp>
          <p:nvSpPr>
            <p:cNvPr id="97" name="TextBox 96"/>
            <p:cNvSpPr txBox="1"/>
            <p:nvPr/>
          </p:nvSpPr>
          <p:spPr>
            <a:xfrm>
              <a:off x="1058454" y="482771"/>
              <a:ext cx="40382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b="1" dirty="0">
                  <a:latin typeface="Bookman Old Style" pitchFamily="18" charset="0"/>
                  <a:ea typeface="Cambria Math" pitchFamily="18" charset="0"/>
                </a:rPr>
                <a:t>Using Euler’s formula, find the unknown: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54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6" grpId="0" animBg="1"/>
      <p:bldP spid="9" grpId="0"/>
      <p:bldP spid="10" grpId="0"/>
      <p:bldP spid="11" grpId="0"/>
      <p:bldP spid="12" grpId="0"/>
      <p:bldP spid="12" grpId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" grpId="0" animBg="1"/>
      <p:bldP spid="7" grpId="1" animBg="1"/>
      <p:bldP spid="7" grpId="2" animBg="1"/>
      <p:bldP spid="70" grpId="0"/>
      <p:bldP spid="71" grpId="0"/>
      <p:bldP spid="72" grpId="0"/>
      <p:bldP spid="73" grpId="0"/>
      <p:bldP spid="85" grpId="0"/>
      <p:bldP spid="8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Horizontal Scroll 91"/>
          <p:cNvSpPr/>
          <p:nvPr/>
        </p:nvSpPr>
        <p:spPr>
          <a:xfrm>
            <a:off x="525402" y="4448857"/>
            <a:ext cx="3051147" cy="3936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>
            <a:spLocks noChangeArrowheads="1"/>
          </p:cNvSpPr>
          <p:nvPr/>
        </p:nvSpPr>
        <p:spPr bwMode="auto">
          <a:xfrm>
            <a:off x="4733912" y="2379474"/>
            <a:ext cx="662805" cy="219163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>
            <a:spLocks noChangeArrowheads="1"/>
          </p:cNvSpPr>
          <p:nvPr/>
        </p:nvSpPr>
        <p:spPr bwMode="auto">
          <a:xfrm>
            <a:off x="1943696" y="3010087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3740724" y="2369311"/>
            <a:ext cx="597751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>
            <a:spLocks noChangeArrowheads="1"/>
          </p:cNvSpPr>
          <p:nvPr/>
        </p:nvSpPr>
        <p:spPr bwMode="auto">
          <a:xfrm>
            <a:off x="1557537" y="2992049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3092015" y="2377287"/>
            <a:ext cx="594586" cy="22652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1181663" y="3004241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031" y="2323758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 b="1" u="sng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defRPr>
            </a:lvl1pPr>
          </a:lstStyle>
          <a:p>
            <a:r>
              <a:rPr lang="en-US" dirty="0"/>
              <a:t>Sol.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0152"/>
              </p:ext>
            </p:extLst>
          </p:nvPr>
        </p:nvGraphicFramePr>
        <p:xfrm>
          <a:off x="723161" y="1090422"/>
          <a:ext cx="5144239" cy="1143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58039"/>
                <a:gridCol w="1219200"/>
                <a:gridCol w="1219200"/>
                <a:gridCol w="1447800"/>
              </a:tblGrid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kern="1200" dirty="0">
                        <a:ln w="76200">
                          <a:solidFill>
                            <a:schemeClr val="tx1"/>
                          </a:solidFill>
                        </a:ln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3922" y="1090422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Faces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065" y="145975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Vertices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681" y="182908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Edges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2275" y="145975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4147" y="18290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381" y="10904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48747" y="1090422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89381" y="145975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4014" y="1459754"/>
            <a:ext cx="457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9381" y="18152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6875" y="18152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9600" y="2323758"/>
            <a:ext cx="22347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In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second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column,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48000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3300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36007" y="2323758"/>
            <a:ext cx="417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8660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9530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8410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01899" y="2323758"/>
            <a:ext cx="578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9608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0478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93581" y="2323758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03010" y="2629111"/>
            <a:ext cx="3415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Using Euler’s formula,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37122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2842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7220" y="2943281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31215" y="2943281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8172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9042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303604" y="2943281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9306" y="3257451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21080" y="323361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29780" y="323361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18580" y="3233617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45415" y="3233617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68773" y="3237794"/>
            <a:ext cx="303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71028" y="3237794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303604" y="3237794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19306" y="3564156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69812" y="3540322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96647" y="3540322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60434" y="3540322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71028" y="3540322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03604" y="3533013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19306" y="3887371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72252" y="386353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71028" y="3863537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303604" y="3863537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11047" y="3863537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19744" y="3856228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14389" y="1095717"/>
            <a:ext cx="1205211" cy="1107996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lIns="68580" tIns="34290" rIns="68580" bIns="34290" rtlCol="0" anchor="ctr"/>
          <a:lstStyle/>
          <a:p>
            <a:endParaRPr lang="en-US" sz="1600" kern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5402" y="4198267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872252" y="4174433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071028" y="4174433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03604" y="4174433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39881" y="4476411"/>
            <a:ext cx="3084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Hence there are 6 vertices.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395493" y="108099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8 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19696" y="14592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pic>
        <p:nvPicPr>
          <p:cNvPr id="9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8056" y="4249512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27469" y="285750"/>
            <a:ext cx="4322408" cy="656803"/>
            <a:chOff x="527469" y="285750"/>
            <a:chExt cx="4322408" cy="656803"/>
          </a:xfrm>
        </p:grpSpPr>
        <p:grpSp>
          <p:nvGrpSpPr>
            <p:cNvPr id="99" name="Group 98"/>
            <p:cNvGrpSpPr/>
            <p:nvPr/>
          </p:nvGrpSpPr>
          <p:grpSpPr>
            <a:xfrm>
              <a:off x="527469" y="285750"/>
              <a:ext cx="4322408" cy="656803"/>
              <a:chOff x="555172" y="397682"/>
              <a:chExt cx="4322408" cy="656803"/>
            </a:xfrm>
          </p:grpSpPr>
          <p:sp>
            <p:nvSpPr>
              <p:cNvPr id="100" name="Snip Diagonal Corner Rectangle 99"/>
              <p:cNvSpPr/>
              <p:nvPr/>
            </p:nvSpPr>
            <p:spPr>
              <a:xfrm>
                <a:off x="807920" y="443983"/>
                <a:ext cx="4069660" cy="610502"/>
              </a:xfrm>
              <a:prstGeom prst="snip2DiagRect">
                <a:avLst/>
              </a:prstGeom>
              <a:gradFill flip="none" rotWithShape="1">
                <a:gsLst>
                  <a:gs pos="25000">
                    <a:srgbClr val="00B0F0">
                      <a:lumMod val="62000"/>
                      <a:lumOff val="38000"/>
                    </a:srgb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555172" y="397682"/>
                <a:ext cx="533400" cy="533400"/>
                <a:chOff x="555172" y="474706"/>
                <a:chExt cx="533400" cy="53340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555172" y="474706"/>
                  <a:ext cx="533400" cy="533400"/>
                </a:xfrm>
                <a:prstGeom prst="ellipse">
                  <a:avLst/>
                </a:prstGeom>
                <a:solidFill>
                  <a:srgbClr val="3333CC"/>
                </a:solidFill>
                <a:ln w="9525"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623741" y="500741"/>
                  <a:ext cx="396262" cy="461665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prstClr val="white"/>
                      </a:solidFill>
                      <a:latin typeface="+mj-lt"/>
                      <a:cs typeface="Aharoni" pitchFamily="2" charset="-79"/>
                    </a:rPr>
                    <a:t>Q</a:t>
                  </a:r>
                  <a:endParaRPr lang="en-US" sz="2400" dirty="0">
                    <a:solidFill>
                      <a:prstClr val="white"/>
                    </a:solidFill>
                    <a:latin typeface="+mj-lt"/>
                    <a:cs typeface="Aharoni" pitchFamily="2" charset="-79"/>
                  </a:endParaRPr>
                </a:p>
              </p:txBody>
            </p:sp>
          </p:grpSp>
        </p:grpSp>
        <p:sp>
          <p:nvSpPr>
            <p:cNvPr id="104" name="TextBox 103"/>
            <p:cNvSpPr txBox="1"/>
            <p:nvPr/>
          </p:nvSpPr>
          <p:spPr>
            <a:xfrm>
              <a:off x="1058454" y="482771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  <a:ea typeface="Cambria Math" pitchFamily="18" charset="0"/>
                </a:rPr>
                <a:t>Verify Euler’s formula for these solids.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9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17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" grpId="0" animBg="1"/>
      <p:bldP spid="7" grpId="1" animBg="1"/>
      <p:bldP spid="7" grpId="2" animBg="1"/>
      <p:bldP spid="70" grpId="0"/>
      <p:bldP spid="71" grpId="0"/>
      <p:bldP spid="72" grpId="0"/>
      <p:bldP spid="73" grpId="0"/>
      <p:bldP spid="85" grpId="0"/>
      <p:bldP spid="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Horizontal Scroll 91"/>
          <p:cNvSpPr/>
          <p:nvPr/>
        </p:nvSpPr>
        <p:spPr>
          <a:xfrm>
            <a:off x="525402" y="4448857"/>
            <a:ext cx="3051147" cy="3936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>
            <a:spLocks noChangeArrowheads="1"/>
          </p:cNvSpPr>
          <p:nvPr/>
        </p:nvSpPr>
        <p:spPr bwMode="auto">
          <a:xfrm>
            <a:off x="4991378" y="2379474"/>
            <a:ext cx="662805" cy="219163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>
            <a:spLocks noChangeArrowheads="1"/>
          </p:cNvSpPr>
          <p:nvPr/>
        </p:nvSpPr>
        <p:spPr bwMode="auto">
          <a:xfrm>
            <a:off x="2115824" y="3010087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3705087" y="2369311"/>
            <a:ext cx="72327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>
            <a:spLocks noChangeArrowheads="1"/>
          </p:cNvSpPr>
          <p:nvPr/>
        </p:nvSpPr>
        <p:spPr bwMode="auto">
          <a:xfrm>
            <a:off x="1729665" y="2992049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2897686" y="2377287"/>
            <a:ext cx="687408" cy="22652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1353791" y="3004241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8031" y="2323758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 b="1" u="sng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defRPr>
            </a:lvl1pPr>
          </a:lstStyle>
          <a:p>
            <a:r>
              <a:rPr lang="en-US" dirty="0"/>
              <a:t>Sol.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3849"/>
              </p:ext>
            </p:extLst>
          </p:nvPr>
        </p:nvGraphicFramePr>
        <p:xfrm>
          <a:off x="723161" y="1090422"/>
          <a:ext cx="5144239" cy="1143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58039"/>
                <a:gridCol w="1219200"/>
                <a:gridCol w="1219200"/>
                <a:gridCol w="1447800"/>
              </a:tblGrid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 w="76200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3922" y="1090422"/>
            <a:ext cx="857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Faces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065" y="1459754"/>
            <a:ext cx="1128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Vertices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681" y="1829086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Edges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02275" y="145975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4147" y="1829086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381" y="10904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48747" y="1090422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4014" y="1459754"/>
            <a:ext cx="457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9381" y="18152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16875" y="18152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9601" y="2323758"/>
            <a:ext cx="2390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In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third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column,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19400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4401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07407" y="2323758"/>
            <a:ext cx="5845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2812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41512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43759" y="2323758"/>
            <a:ext cx="472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32365" y="2323758"/>
            <a:ext cx="578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and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53547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247" y="2323758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51047" y="2323758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03009" y="2629111"/>
            <a:ext cx="33215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Using Euler’s formula, we see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191000" y="262911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412400" y="262911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01200" y="2629111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15195" y="2629111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65700" y="262911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74400" y="262911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363200" y="2629111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309250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00548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89348" y="2943281"/>
            <a:ext cx="498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903343" y="2943281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053848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62548" y="2943281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75732" y="2943281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9306" y="3257451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11093" y="3233617"/>
            <a:ext cx="4868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70121" y="323361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470212" y="3233617"/>
            <a:ext cx="477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25608" y="3233617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048966" y="3237794"/>
            <a:ext cx="3036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251221" y="3237794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83797" y="3237794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19306" y="3564156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97604" y="3540322"/>
            <a:ext cx="463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79533" y="3540322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043320" y="3540322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53914" y="3540322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486490" y="3533013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19306" y="3887371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55138" y="3863537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53914" y="3863537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486490" y="3863537"/>
            <a:ext cx="558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42222" y="3863537"/>
            <a:ext cx="3010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50919" y="3856228"/>
            <a:ext cx="345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40517" y="1095717"/>
            <a:ext cx="1415416" cy="1107996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lIns="68580" tIns="34290" rIns="68580" bIns="34290" rtlCol="0" anchor="ctr"/>
          <a:lstStyle/>
          <a:p>
            <a:endParaRPr lang="en-US" sz="1600" kern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25402" y="4198267"/>
            <a:ext cx="388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055138" y="4174433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53914" y="4174433"/>
            <a:ext cx="338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486489" y="4174433"/>
            <a:ext cx="656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39881" y="4476411"/>
            <a:ext cx="2965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Hence there are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 edges.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395493" y="108099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8 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19696" y="14592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pic>
        <p:nvPicPr>
          <p:cNvPr id="9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8056" y="4249512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4838941" y="184289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30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7469" y="285750"/>
            <a:ext cx="4322408" cy="656803"/>
            <a:chOff x="527469" y="285750"/>
            <a:chExt cx="4322408" cy="656803"/>
          </a:xfrm>
        </p:grpSpPr>
        <p:grpSp>
          <p:nvGrpSpPr>
            <p:cNvPr id="100" name="Group 99"/>
            <p:cNvGrpSpPr/>
            <p:nvPr/>
          </p:nvGrpSpPr>
          <p:grpSpPr>
            <a:xfrm>
              <a:off x="527469" y="285750"/>
              <a:ext cx="4322408" cy="656803"/>
              <a:chOff x="555172" y="397682"/>
              <a:chExt cx="4322408" cy="656803"/>
            </a:xfrm>
          </p:grpSpPr>
          <p:sp>
            <p:nvSpPr>
              <p:cNvPr id="101" name="Snip Diagonal Corner Rectangle 100"/>
              <p:cNvSpPr/>
              <p:nvPr/>
            </p:nvSpPr>
            <p:spPr>
              <a:xfrm>
                <a:off x="807920" y="443983"/>
                <a:ext cx="4069660" cy="610502"/>
              </a:xfrm>
              <a:prstGeom prst="snip2DiagRect">
                <a:avLst/>
              </a:prstGeom>
              <a:gradFill flip="none" rotWithShape="1">
                <a:gsLst>
                  <a:gs pos="25000">
                    <a:srgbClr val="00B0F0">
                      <a:lumMod val="62000"/>
                      <a:lumOff val="38000"/>
                    </a:srgb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95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555172" y="397682"/>
                <a:ext cx="533400" cy="533400"/>
                <a:chOff x="555172" y="474706"/>
                <a:chExt cx="533400" cy="533400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555172" y="474706"/>
                  <a:ext cx="533400" cy="533400"/>
                </a:xfrm>
                <a:prstGeom prst="ellipse">
                  <a:avLst/>
                </a:prstGeom>
                <a:solidFill>
                  <a:srgbClr val="3333CC"/>
                </a:solidFill>
                <a:ln w="9525"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623741" y="500741"/>
                  <a:ext cx="396262" cy="461665"/>
                </a:xfrm>
                <a:prstGeom prst="rect">
                  <a:avLst/>
                </a:prstGeom>
              </p:spPr>
              <p:txBody>
                <a:bodyPr wrap="none" anchor="ctr">
                  <a:spAutoFit/>
                </a:bodyPr>
                <a:lstStyle/>
                <a:p>
                  <a:pPr algn="ctr"/>
                  <a:r>
                    <a:rPr lang="en-US" sz="2400" b="1" dirty="0" smtClean="0">
                      <a:solidFill>
                        <a:prstClr val="white"/>
                      </a:solidFill>
                      <a:latin typeface="+mj-lt"/>
                      <a:cs typeface="Aharoni" pitchFamily="2" charset="-79"/>
                    </a:rPr>
                    <a:t>Q</a:t>
                  </a:r>
                  <a:endParaRPr lang="en-US" sz="2400" dirty="0">
                    <a:solidFill>
                      <a:prstClr val="white"/>
                    </a:solidFill>
                    <a:latin typeface="+mj-lt"/>
                    <a:cs typeface="Aharoni" pitchFamily="2" charset="-79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1058454" y="482771"/>
              <a:ext cx="3791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Bookman Old Style" pitchFamily="18" charset="0"/>
                  <a:ea typeface="Cambria Math" pitchFamily="18" charset="0"/>
                </a:rPr>
                <a:t>Verify Euler’s formula for these solids.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42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7" grpId="0" animBg="1"/>
      <p:bldP spid="7" grpId="1" animBg="1"/>
      <p:bldP spid="7" grpId="2" animBg="1"/>
      <p:bldP spid="70" grpId="0"/>
      <p:bldP spid="71" grpId="0"/>
      <p:bldP spid="72" grpId="0"/>
      <p:bldP spid="73" grpId="0"/>
      <p:bldP spid="85" grpId="0"/>
      <p:bldP spid="9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Horizontal Scroll 73"/>
          <p:cNvSpPr/>
          <p:nvPr/>
        </p:nvSpPr>
        <p:spPr>
          <a:xfrm>
            <a:off x="667607" y="3757196"/>
            <a:ext cx="6617320" cy="3936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>
            <p:custDataLst>
              <p:tags r:id="rId1"/>
            </p:custDataLst>
          </p:nvPr>
        </p:nvSpPr>
        <p:spPr>
          <a:xfrm>
            <a:off x="3149876" y="1140792"/>
            <a:ext cx="785977" cy="24886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ounded Rectangle 62"/>
          <p:cNvSpPr/>
          <p:nvPr>
            <p:custDataLst>
              <p:tags r:id="rId2"/>
            </p:custDataLst>
          </p:nvPr>
        </p:nvSpPr>
        <p:spPr>
          <a:xfrm>
            <a:off x="1883607" y="1126174"/>
            <a:ext cx="778195" cy="251353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ounded Rectangle 61"/>
          <p:cNvSpPr/>
          <p:nvPr>
            <p:custDataLst>
              <p:tags r:id="rId3"/>
            </p:custDataLst>
          </p:nvPr>
        </p:nvSpPr>
        <p:spPr>
          <a:xfrm>
            <a:off x="1108975" y="1136073"/>
            <a:ext cx="747830" cy="240159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303" y="1067016"/>
            <a:ext cx="58862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 b="1" u="sng">
                <a:solidFill>
                  <a:srgbClr val="0000FF"/>
                </a:solidFill>
                <a:latin typeface="Bookman Old Style" panose="02050604050505020204" pitchFamily="18" charset="0"/>
                <a:cs typeface="Arial" pitchFamily="34" charset="0"/>
              </a:defRPr>
            </a:lvl1pPr>
          </a:lstStyle>
          <a:p>
            <a:r>
              <a:rPr lang="en-US" dirty="0"/>
              <a:t>Sol.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6055" y="1081079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32233" y="1081079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31111" y="1081079"/>
            <a:ext cx="557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10,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3330" y="1081079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2667" y="1081079"/>
            <a:ext cx="333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8911" y="1081079"/>
            <a:ext cx="4757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06648" y="1081079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and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01948" y="1081079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03654" y="1081079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32254" y="1081079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34528" y="1407102"/>
            <a:ext cx="4600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Then, we know Using Euler’s formula,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12242" y="1717576"/>
            <a:ext cx="782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36066" y="1717576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25583" y="1717576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28547" y="1717576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31511" y="1717576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34475" y="1717576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37440" y="1717576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36066" y="2056130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52477" y="2056130"/>
            <a:ext cx="516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81461" y="2056130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84424" y="2056130"/>
            <a:ext cx="558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39789" y="2056130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42754" y="2056130"/>
            <a:ext cx="5426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36066" y="2385147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52477" y="2385147"/>
            <a:ext cx="516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81461" y="2385147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284425" y="2385147"/>
            <a:ext cx="467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536066" y="2723701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52477" y="2723701"/>
            <a:ext cx="516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536066" y="3062255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52477" y="3062255"/>
            <a:ext cx="516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78917" y="3058271"/>
            <a:ext cx="8536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36066" y="3418642"/>
            <a:ext cx="375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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52477" y="3418642"/>
            <a:ext cx="811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98795" y="3418642"/>
            <a:ext cx="782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659509" y="1171123"/>
            <a:ext cx="1777897" cy="606605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92183" y="1207050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Euler’s Formula</a:t>
            </a:r>
          </a:p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F + V – E = 2</a:t>
            </a:r>
            <a:endParaRPr lang="en-IN" sz="14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6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325" y="976772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527468" y="285750"/>
            <a:ext cx="6252424" cy="656803"/>
            <a:chOff x="555172" y="397682"/>
            <a:chExt cx="5906524" cy="656803"/>
          </a:xfrm>
        </p:grpSpPr>
        <p:sp>
          <p:nvSpPr>
            <p:cNvPr id="68" name="Snip Diagonal Corner Rectangle 67"/>
            <p:cNvSpPr/>
            <p:nvPr/>
          </p:nvSpPr>
          <p:spPr>
            <a:xfrm>
              <a:off x="893662" y="443983"/>
              <a:ext cx="5568034" cy="610502"/>
            </a:xfrm>
            <a:prstGeom prst="snip2DiagRect">
              <a:avLst/>
            </a:prstGeom>
            <a:gradFill flip="none" rotWithShape="1">
              <a:gsLst>
                <a:gs pos="25000">
                  <a:srgbClr val="00B0F0">
                    <a:lumMod val="62000"/>
                    <a:lumOff val="38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55172" y="397682"/>
              <a:ext cx="533400" cy="533400"/>
              <a:chOff x="555172" y="474706"/>
              <a:chExt cx="533400" cy="533400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555172" y="474706"/>
                <a:ext cx="533400" cy="533400"/>
              </a:xfrm>
              <a:prstGeom prst="ellipse">
                <a:avLst/>
              </a:prstGeom>
              <a:solidFill>
                <a:srgbClr val="3333CC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23741" y="500741"/>
                <a:ext cx="396262" cy="46166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prstClr val="white"/>
                    </a:solidFill>
                    <a:latin typeface="+mj-lt"/>
                    <a:cs typeface="Aharoni" pitchFamily="2" charset="-79"/>
                  </a:rPr>
                  <a:t>Q</a:t>
                </a:r>
                <a:endParaRPr lang="en-US" sz="2400" dirty="0">
                  <a:solidFill>
                    <a:prstClr val="white"/>
                  </a:solidFill>
                  <a:latin typeface="+mj-lt"/>
                  <a:cs typeface="Aharoni" pitchFamily="2" charset="-79"/>
                </a:endParaRPr>
              </a:p>
            </p:txBody>
          </p:sp>
        </p:grpSp>
      </p:grpSp>
      <p:sp>
        <p:nvSpPr>
          <p:cNvPr id="2" name="Rounded Rectangle 1"/>
          <p:cNvSpPr/>
          <p:nvPr/>
        </p:nvSpPr>
        <p:spPr>
          <a:xfrm>
            <a:off x="3312931" y="518044"/>
            <a:ext cx="852877" cy="2407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185929" y="512570"/>
            <a:ext cx="870021" cy="24079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5477366" y="521971"/>
            <a:ext cx="1100073" cy="23469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58454" y="482771"/>
            <a:ext cx="578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Bookman Old Style" pitchFamily="18" charset="0"/>
                <a:ea typeface="Cambria Math" pitchFamily="18" charset="0"/>
              </a:rPr>
              <a:t>Can a polyhedron have 10 faces, 20 edges and 15 </a:t>
            </a:r>
            <a:r>
              <a:rPr lang="en-IN" sz="1400" b="1" dirty="0" smtClean="0">
                <a:latin typeface="Bookman Old Style" pitchFamily="18" charset="0"/>
                <a:ea typeface="Cambria Math" pitchFamily="18" charset="0"/>
              </a:rPr>
              <a:t>vertices ?</a:t>
            </a:r>
            <a:endParaRPr lang="en-IN" sz="1400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898795" y="2719717"/>
            <a:ext cx="782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L.H.S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570260" y="3017325"/>
            <a:ext cx="320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5957" y="3809662"/>
            <a:ext cx="664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latin typeface="Bookman Old Style" pitchFamily="18" charset="0"/>
                <a:ea typeface="Cambria Math" pitchFamily="18" charset="0"/>
              </a:rPr>
              <a:t>Polyhedron having 10 </a:t>
            </a:r>
            <a:r>
              <a:rPr lang="en-IN" sz="1400" b="1" dirty="0">
                <a:latin typeface="Bookman Old Style" pitchFamily="18" charset="0"/>
                <a:ea typeface="Cambria Math" pitchFamily="18" charset="0"/>
              </a:rPr>
              <a:t>faces, 20 edges and 15 </a:t>
            </a:r>
            <a:r>
              <a:rPr lang="en-IN" sz="1400" b="1" dirty="0" smtClean="0">
                <a:latin typeface="Bookman Old Style" pitchFamily="18" charset="0"/>
                <a:ea typeface="Cambria Math" pitchFamily="18" charset="0"/>
              </a:rPr>
              <a:t>vertices does not exist.</a:t>
            </a:r>
            <a:endParaRPr lang="en-IN" sz="1400" b="1" dirty="0"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79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68598" y="3596662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1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5" grpId="0" animBg="1"/>
      <p:bldP spid="65" grpId="1" animBg="1"/>
      <p:bldP spid="63" grpId="0" animBg="1"/>
      <p:bldP spid="63" grpId="1" animBg="1"/>
      <p:bldP spid="62" grpId="0" animBg="1"/>
      <p:bldP spid="62" grpId="1" animBg="1"/>
      <p:bldP spid="6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/>
      <p:bldP spid="60" grpId="0" animBg="1"/>
      <p:bldP spid="60" grpId="1" animBg="1"/>
      <p:bldP spid="61" grpId="0"/>
      <p:bldP spid="61" grpId="1"/>
      <p:bldP spid="2" grpId="0" animBg="1"/>
      <p:bldP spid="2" grpId="1" animBg="1"/>
      <p:bldP spid="75" grpId="0" animBg="1"/>
      <p:bldP spid="75" grpId="1" animBg="1"/>
      <p:bldP spid="76" grpId="0" animBg="1"/>
      <p:bldP spid="76" grpId="1" animBg="1"/>
      <p:bldP spid="73" grpId="0"/>
      <p:bldP spid="77" grpId="0"/>
      <p:bldP spid="78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r="30520" b="36514"/>
          <a:stretch/>
        </p:blipFill>
        <p:spPr bwMode="auto">
          <a:xfrm>
            <a:off x="381000" y="165258"/>
            <a:ext cx="2742397" cy="2187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6286" y="2647950"/>
            <a:ext cx="2215013" cy="1532700"/>
            <a:chOff x="36286" y="2647950"/>
            <a:chExt cx="2215013" cy="153270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2" r="50000"/>
            <a:stretch/>
          </p:blipFill>
          <p:spPr bwMode="auto">
            <a:xfrm>
              <a:off x="36286" y="2647950"/>
              <a:ext cx="2215013" cy="1296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61572" y="3780540"/>
              <a:ext cx="6138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TOP</a:t>
              </a:r>
              <a:endParaRPr lang="en-US" sz="20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71054" y="2529019"/>
            <a:ext cx="1646629" cy="1637655"/>
            <a:chOff x="2271054" y="2529019"/>
            <a:chExt cx="1646629" cy="163765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15" t="34682" b="30433"/>
            <a:stretch/>
          </p:blipFill>
          <p:spPr bwMode="auto">
            <a:xfrm>
              <a:off x="2271054" y="2529019"/>
              <a:ext cx="1646629" cy="1423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787457" y="3766564"/>
              <a:ext cx="7562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BACK</a:t>
              </a:r>
              <a:endParaRPr lang="en-US" sz="20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33800" y="2403455"/>
            <a:ext cx="1729703" cy="1771548"/>
            <a:chOff x="3733800" y="2403455"/>
            <a:chExt cx="1729703" cy="1771548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3" b="60865"/>
            <a:stretch/>
          </p:blipFill>
          <p:spPr bwMode="auto">
            <a:xfrm>
              <a:off x="3733800" y="2403455"/>
              <a:ext cx="1729703" cy="153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263262" y="3774893"/>
              <a:ext cx="7514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Front</a:t>
              </a:r>
              <a:endParaRPr lang="en-US" sz="20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80326" y="2542340"/>
            <a:ext cx="2597277" cy="1654970"/>
            <a:chOff x="5480326" y="2542340"/>
            <a:chExt cx="2597277" cy="165497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64042"/>
            <a:stretch/>
          </p:blipFill>
          <p:spPr bwMode="auto">
            <a:xfrm>
              <a:off x="5480326" y="2542340"/>
              <a:ext cx="2597277" cy="14527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403252" y="3797200"/>
              <a:ext cx="6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Side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0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5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8195"/>
            <a:ext cx="2943225" cy="44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6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00" y="598946"/>
            <a:ext cx="947626" cy="959723"/>
            <a:chOff x="5106882" y="2389953"/>
            <a:chExt cx="947626" cy="959723"/>
          </a:xfrm>
        </p:grpSpPr>
        <p:grpSp>
          <p:nvGrpSpPr>
            <p:cNvPr id="3" name="Group 2"/>
            <p:cNvGrpSpPr/>
            <p:nvPr/>
          </p:nvGrpSpPr>
          <p:grpSpPr>
            <a:xfrm>
              <a:off x="5106882" y="2389953"/>
              <a:ext cx="947626" cy="959723"/>
              <a:chOff x="5257800" y="2542142"/>
              <a:chExt cx="647241" cy="655504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5257800" y="2542142"/>
                <a:ext cx="647241" cy="432412"/>
              </a:xfrm>
              <a:custGeom>
                <a:avLst/>
                <a:gdLst>
                  <a:gd name="connsiteX0" fmla="*/ 134957 w 647241"/>
                  <a:gd name="connsiteY0" fmla="*/ 2754 h 432412"/>
                  <a:gd name="connsiteX1" fmla="*/ 501268 w 647241"/>
                  <a:gd name="connsiteY1" fmla="*/ 0 h 432412"/>
                  <a:gd name="connsiteX2" fmla="*/ 647241 w 647241"/>
                  <a:gd name="connsiteY2" fmla="*/ 187287 h 432412"/>
                  <a:gd name="connsiteX3" fmla="*/ 490251 w 647241"/>
                  <a:gd name="connsiteY3" fmla="*/ 432412 h 432412"/>
                  <a:gd name="connsiteX4" fmla="*/ 137711 w 647241"/>
                  <a:gd name="connsiteY4" fmla="*/ 426904 h 432412"/>
                  <a:gd name="connsiteX5" fmla="*/ 0 w 647241"/>
                  <a:gd name="connsiteY5" fmla="*/ 181778 h 432412"/>
                  <a:gd name="connsiteX6" fmla="*/ 134957 w 647241"/>
                  <a:gd name="connsiteY6" fmla="*/ 2754 h 43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241" h="432412">
                    <a:moveTo>
                      <a:pt x="134957" y="2754"/>
                    </a:moveTo>
                    <a:lnTo>
                      <a:pt x="501268" y="0"/>
                    </a:lnTo>
                    <a:lnTo>
                      <a:pt x="647241" y="187287"/>
                    </a:lnTo>
                    <a:lnTo>
                      <a:pt x="490251" y="432412"/>
                    </a:lnTo>
                    <a:lnTo>
                      <a:pt x="137711" y="426904"/>
                    </a:lnTo>
                    <a:lnTo>
                      <a:pt x="0" y="181778"/>
                    </a:lnTo>
                    <a:lnTo>
                      <a:pt x="134957" y="275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5259347" y="2721579"/>
                <a:ext cx="153897" cy="472899"/>
              </a:xfrm>
              <a:custGeom>
                <a:avLst/>
                <a:gdLst>
                  <a:gd name="connsiteX0" fmla="*/ 0 w 156990"/>
                  <a:gd name="connsiteY0" fmla="*/ 0 h 468217"/>
                  <a:gd name="connsiteX1" fmla="*/ 8262 w 156990"/>
                  <a:gd name="connsiteY1" fmla="*/ 289193 h 468217"/>
                  <a:gd name="connsiteX2" fmla="*/ 151482 w 156990"/>
                  <a:gd name="connsiteY2" fmla="*/ 468217 h 468217"/>
                  <a:gd name="connsiteX3" fmla="*/ 156990 w 156990"/>
                  <a:gd name="connsiteY3" fmla="*/ 250634 h 468217"/>
                  <a:gd name="connsiteX4" fmla="*/ 156990 w 156990"/>
                  <a:gd name="connsiteY4" fmla="*/ 250634 h 468217"/>
                  <a:gd name="connsiteX5" fmla="*/ 0 w 156990"/>
                  <a:gd name="connsiteY5" fmla="*/ 0 h 46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990" h="468217">
                    <a:moveTo>
                      <a:pt x="0" y="0"/>
                    </a:moveTo>
                    <a:lnTo>
                      <a:pt x="8262" y="289193"/>
                    </a:lnTo>
                    <a:lnTo>
                      <a:pt x="151482" y="468217"/>
                    </a:lnTo>
                    <a:lnTo>
                      <a:pt x="156990" y="250634"/>
                    </a:lnTo>
                    <a:lnTo>
                      <a:pt x="156990" y="250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5406528" y="2963537"/>
                <a:ext cx="347031" cy="234109"/>
              </a:xfrm>
              <a:custGeom>
                <a:avLst/>
                <a:gdLst>
                  <a:gd name="connsiteX0" fmla="*/ 2754 w 347031"/>
                  <a:gd name="connsiteY0" fmla="*/ 0 h 234109"/>
                  <a:gd name="connsiteX1" fmla="*/ 0 w 347031"/>
                  <a:gd name="connsiteY1" fmla="*/ 234109 h 234109"/>
                  <a:gd name="connsiteX2" fmla="*/ 347031 w 347031"/>
                  <a:gd name="connsiteY2" fmla="*/ 228600 h 234109"/>
                  <a:gd name="connsiteX3" fmla="*/ 344277 w 347031"/>
                  <a:gd name="connsiteY3" fmla="*/ 11017 h 234109"/>
                  <a:gd name="connsiteX4" fmla="*/ 2754 w 347031"/>
                  <a:gd name="connsiteY4" fmla="*/ 0 h 2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031" h="234109">
                    <a:moveTo>
                      <a:pt x="2754" y="0"/>
                    </a:moveTo>
                    <a:lnTo>
                      <a:pt x="0" y="234109"/>
                    </a:lnTo>
                    <a:lnTo>
                      <a:pt x="347031" y="228600"/>
                    </a:lnTo>
                    <a:lnTo>
                      <a:pt x="344277" y="11017"/>
                    </a:lnTo>
                    <a:lnTo>
                      <a:pt x="275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750319" y="2726991"/>
                <a:ext cx="153963" cy="464077"/>
              </a:xfrm>
              <a:custGeom>
                <a:avLst/>
                <a:gdLst>
                  <a:gd name="connsiteX0" fmla="*/ 0 w 176270"/>
                  <a:gd name="connsiteY0" fmla="*/ 239617 h 462709"/>
                  <a:gd name="connsiteX1" fmla="*/ 2754 w 176270"/>
                  <a:gd name="connsiteY1" fmla="*/ 462709 h 462709"/>
                  <a:gd name="connsiteX2" fmla="*/ 162499 w 176270"/>
                  <a:gd name="connsiteY2" fmla="*/ 247880 h 462709"/>
                  <a:gd name="connsiteX3" fmla="*/ 176270 w 176270"/>
                  <a:gd name="connsiteY3" fmla="*/ 0 h 462709"/>
                  <a:gd name="connsiteX4" fmla="*/ 0 w 176270"/>
                  <a:gd name="connsiteY4" fmla="*/ 239617 h 462709"/>
                  <a:gd name="connsiteX0" fmla="*/ 0 w 173516"/>
                  <a:gd name="connsiteY0" fmla="*/ 264405 h 487497"/>
                  <a:gd name="connsiteX1" fmla="*/ 2754 w 173516"/>
                  <a:gd name="connsiteY1" fmla="*/ 487497 h 487497"/>
                  <a:gd name="connsiteX2" fmla="*/ 162499 w 173516"/>
                  <a:gd name="connsiteY2" fmla="*/ 272668 h 487497"/>
                  <a:gd name="connsiteX3" fmla="*/ 173516 w 173516"/>
                  <a:gd name="connsiteY3" fmla="*/ 0 h 487497"/>
                  <a:gd name="connsiteX4" fmla="*/ 0 w 173516"/>
                  <a:gd name="connsiteY4" fmla="*/ 264405 h 487497"/>
                  <a:gd name="connsiteX0" fmla="*/ 0 w 169236"/>
                  <a:gd name="connsiteY0" fmla="*/ 252614 h 475706"/>
                  <a:gd name="connsiteX1" fmla="*/ 2754 w 169236"/>
                  <a:gd name="connsiteY1" fmla="*/ 475706 h 475706"/>
                  <a:gd name="connsiteX2" fmla="*/ 162499 w 169236"/>
                  <a:gd name="connsiteY2" fmla="*/ 260877 h 475706"/>
                  <a:gd name="connsiteX3" fmla="*/ 169236 w 169236"/>
                  <a:gd name="connsiteY3" fmla="*/ 0 h 475706"/>
                  <a:gd name="connsiteX4" fmla="*/ 0 w 169236"/>
                  <a:gd name="connsiteY4" fmla="*/ 252614 h 475706"/>
                  <a:gd name="connsiteX0" fmla="*/ 1527 w 170763"/>
                  <a:gd name="connsiteY0" fmla="*/ 252614 h 475706"/>
                  <a:gd name="connsiteX1" fmla="*/ 0 w 170763"/>
                  <a:gd name="connsiteY1" fmla="*/ 475706 h 475706"/>
                  <a:gd name="connsiteX2" fmla="*/ 164026 w 170763"/>
                  <a:gd name="connsiteY2" fmla="*/ 260877 h 475706"/>
                  <a:gd name="connsiteX3" fmla="*/ 170763 w 170763"/>
                  <a:gd name="connsiteY3" fmla="*/ 0 h 475706"/>
                  <a:gd name="connsiteX4" fmla="*/ 1527 w 170763"/>
                  <a:gd name="connsiteY4" fmla="*/ 252614 h 475706"/>
                  <a:gd name="connsiteX0" fmla="*/ 1527 w 170763"/>
                  <a:gd name="connsiteY0" fmla="*/ 252614 h 467846"/>
                  <a:gd name="connsiteX1" fmla="*/ 0 w 170763"/>
                  <a:gd name="connsiteY1" fmla="*/ 467846 h 467846"/>
                  <a:gd name="connsiteX2" fmla="*/ 164026 w 170763"/>
                  <a:gd name="connsiteY2" fmla="*/ 260877 h 467846"/>
                  <a:gd name="connsiteX3" fmla="*/ 170763 w 170763"/>
                  <a:gd name="connsiteY3" fmla="*/ 0 h 467846"/>
                  <a:gd name="connsiteX4" fmla="*/ 1527 w 170763"/>
                  <a:gd name="connsiteY4" fmla="*/ 252614 h 467846"/>
                  <a:gd name="connsiteX0" fmla="*/ 3667 w 172903"/>
                  <a:gd name="connsiteY0" fmla="*/ 252614 h 475707"/>
                  <a:gd name="connsiteX1" fmla="*/ 0 w 172903"/>
                  <a:gd name="connsiteY1" fmla="*/ 475707 h 475707"/>
                  <a:gd name="connsiteX2" fmla="*/ 166166 w 172903"/>
                  <a:gd name="connsiteY2" fmla="*/ 260877 h 475707"/>
                  <a:gd name="connsiteX3" fmla="*/ 172903 w 172903"/>
                  <a:gd name="connsiteY3" fmla="*/ 0 h 475707"/>
                  <a:gd name="connsiteX4" fmla="*/ 3667 w 172903"/>
                  <a:gd name="connsiteY4" fmla="*/ 252614 h 475707"/>
                  <a:gd name="connsiteX0" fmla="*/ 24 w 169260"/>
                  <a:gd name="connsiteY0" fmla="*/ 252614 h 402319"/>
                  <a:gd name="connsiteX1" fmla="*/ 43933 w 169260"/>
                  <a:gd name="connsiteY1" fmla="*/ 402319 h 402319"/>
                  <a:gd name="connsiteX2" fmla="*/ 162523 w 169260"/>
                  <a:gd name="connsiteY2" fmla="*/ 260877 h 402319"/>
                  <a:gd name="connsiteX3" fmla="*/ 169260 w 169260"/>
                  <a:gd name="connsiteY3" fmla="*/ 0 h 402319"/>
                  <a:gd name="connsiteX4" fmla="*/ 24 w 169260"/>
                  <a:gd name="connsiteY4" fmla="*/ 252614 h 402319"/>
                  <a:gd name="connsiteX0" fmla="*/ 123 w 169359"/>
                  <a:gd name="connsiteY0" fmla="*/ 252614 h 468718"/>
                  <a:gd name="connsiteX1" fmla="*/ 5971 w 169359"/>
                  <a:gd name="connsiteY1" fmla="*/ 468718 h 468718"/>
                  <a:gd name="connsiteX2" fmla="*/ 162622 w 169359"/>
                  <a:gd name="connsiteY2" fmla="*/ 260877 h 468718"/>
                  <a:gd name="connsiteX3" fmla="*/ 169359 w 169359"/>
                  <a:gd name="connsiteY3" fmla="*/ 0 h 468718"/>
                  <a:gd name="connsiteX4" fmla="*/ 123 w 169359"/>
                  <a:gd name="connsiteY4" fmla="*/ 252614 h 46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59" h="468718">
                    <a:moveTo>
                      <a:pt x="123" y="252614"/>
                    </a:moveTo>
                    <a:cubicBezTo>
                      <a:pt x="-1099" y="326978"/>
                      <a:pt x="7193" y="394354"/>
                      <a:pt x="5971" y="468718"/>
                    </a:cubicBezTo>
                    <a:lnTo>
                      <a:pt x="162622" y="260877"/>
                    </a:lnTo>
                    <a:lnTo>
                      <a:pt x="169359" y="0"/>
                    </a:lnTo>
                    <a:lnTo>
                      <a:pt x="123" y="2526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296803" y="2501286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kg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43200" y="650095"/>
            <a:ext cx="963575" cy="859032"/>
            <a:chOff x="5891145" y="756401"/>
            <a:chExt cx="963572" cy="859030"/>
          </a:xfrm>
        </p:grpSpPr>
        <p:grpSp>
          <p:nvGrpSpPr>
            <p:cNvPr id="10" name="Group 9"/>
            <p:cNvGrpSpPr/>
            <p:nvPr/>
          </p:nvGrpSpPr>
          <p:grpSpPr>
            <a:xfrm>
              <a:off x="5891145" y="756401"/>
              <a:ext cx="963572" cy="859030"/>
              <a:chOff x="5104528" y="2874139"/>
              <a:chExt cx="1410769" cy="1257707"/>
            </a:xfrm>
          </p:grpSpPr>
          <p:sp>
            <p:nvSpPr>
              <p:cNvPr id="12" name="Hexagon 11"/>
              <p:cNvSpPr/>
              <p:nvPr/>
            </p:nvSpPr>
            <p:spPr>
              <a:xfrm>
                <a:off x="5104528" y="2874139"/>
                <a:ext cx="1410769" cy="1257707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Hexagon 12"/>
              <p:cNvSpPr/>
              <p:nvPr/>
            </p:nvSpPr>
            <p:spPr>
              <a:xfrm>
                <a:off x="5217328" y="2956214"/>
                <a:ext cx="1189360" cy="1092445"/>
              </a:xfrm>
              <a:prstGeom prst="hexag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100348" y="977813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kg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267200" y="766007"/>
            <a:ext cx="944250" cy="697009"/>
            <a:chOff x="5259347" y="2721579"/>
            <a:chExt cx="644935" cy="476067"/>
          </a:xfrm>
        </p:grpSpPr>
        <p:sp>
          <p:nvSpPr>
            <p:cNvPr id="15" name="Freeform 14"/>
            <p:cNvSpPr/>
            <p:nvPr/>
          </p:nvSpPr>
          <p:spPr>
            <a:xfrm>
              <a:off x="5259347" y="2721579"/>
              <a:ext cx="153897" cy="472899"/>
            </a:xfrm>
            <a:custGeom>
              <a:avLst/>
              <a:gdLst>
                <a:gd name="connsiteX0" fmla="*/ 0 w 156990"/>
                <a:gd name="connsiteY0" fmla="*/ 0 h 468217"/>
                <a:gd name="connsiteX1" fmla="*/ 8262 w 156990"/>
                <a:gd name="connsiteY1" fmla="*/ 289193 h 468217"/>
                <a:gd name="connsiteX2" fmla="*/ 151482 w 156990"/>
                <a:gd name="connsiteY2" fmla="*/ 468217 h 468217"/>
                <a:gd name="connsiteX3" fmla="*/ 156990 w 156990"/>
                <a:gd name="connsiteY3" fmla="*/ 250634 h 468217"/>
                <a:gd name="connsiteX4" fmla="*/ 156990 w 156990"/>
                <a:gd name="connsiteY4" fmla="*/ 250634 h 468217"/>
                <a:gd name="connsiteX5" fmla="*/ 0 w 156990"/>
                <a:gd name="connsiteY5" fmla="*/ 0 h 46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90" h="468217">
                  <a:moveTo>
                    <a:pt x="0" y="0"/>
                  </a:moveTo>
                  <a:lnTo>
                    <a:pt x="8262" y="289193"/>
                  </a:lnTo>
                  <a:lnTo>
                    <a:pt x="151482" y="468217"/>
                  </a:lnTo>
                  <a:lnTo>
                    <a:pt x="156990" y="250634"/>
                  </a:lnTo>
                  <a:lnTo>
                    <a:pt x="156990" y="250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06528" y="2963537"/>
              <a:ext cx="347031" cy="234109"/>
            </a:xfrm>
            <a:custGeom>
              <a:avLst/>
              <a:gdLst>
                <a:gd name="connsiteX0" fmla="*/ 2754 w 347031"/>
                <a:gd name="connsiteY0" fmla="*/ 0 h 234109"/>
                <a:gd name="connsiteX1" fmla="*/ 0 w 347031"/>
                <a:gd name="connsiteY1" fmla="*/ 234109 h 234109"/>
                <a:gd name="connsiteX2" fmla="*/ 347031 w 347031"/>
                <a:gd name="connsiteY2" fmla="*/ 228600 h 234109"/>
                <a:gd name="connsiteX3" fmla="*/ 344277 w 347031"/>
                <a:gd name="connsiteY3" fmla="*/ 11017 h 234109"/>
                <a:gd name="connsiteX4" fmla="*/ 2754 w 347031"/>
                <a:gd name="connsiteY4" fmla="*/ 0 h 23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31" h="234109">
                  <a:moveTo>
                    <a:pt x="2754" y="0"/>
                  </a:moveTo>
                  <a:lnTo>
                    <a:pt x="0" y="234109"/>
                  </a:lnTo>
                  <a:lnTo>
                    <a:pt x="347031" y="228600"/>
                  </a:lnTo>
                  <a:lnTo>
                    <a:pt x="344277" y="11017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750319" y="2726991"/>
              <a:ext cx="153963" cy="464077"/>
            </a:xfrm>
            <a:custGeom>
              <a:avLst/>
              <a:gdLst>
                <a:gd name="connsiteX0" fmla="*/ 0 w 176270"/>
                <a:gd name="connsiteY0" fmla="*/ 239617 h 462709"/>
                <a:gd name="connsiteX1" fmla="*/ 2754 w 176270"/>
                <a:gd name="connsiteY1" fmla="*/ 462709 h 462709"/>
                <a:gd name="connsiteX2" fmla="*/ 162499 w 176270"/>
                <a:gd name="connsiteY2" fmla="*/ 247880 h 462709"/>
                <a:gd name="connsiteX3" fmla="*/ 176270 w 176270"/>
                <a:gd name="connsiteY3" fmla="*/ 0 h 462709"/>
                <a:gd name="connsiteX4" fmla="*/ 0 w 176270"/>
                <a:gd name="connsiteY4" fmla="*/ 239617 h 462709"/>
                <a:gd name="connsiteX0" fmla="*/ 0 w 173516"/>
                <a:gd name="connsiteY0" fmla="*/ 264405 h 487497"/>
                <a:gd name="connsiteX1" fmla="*/ 2754 w 173516"/>
                <a:gd name="connsiteY1" fmla="*/ 487497 h 487497"/>
                <a:gd name="connsiteX2" fmla="*/ 162499 w 173516"/>
                <a:gd name="connsiteY2" fmla="*/ 272668 h 487497"/>
                <a:gd name="connsiteX3" fmla="*/ 173516 w 173516"/>
                <a:gd name="connsiteY3" fmla="*/ 0 h 487497"/>
                <a:gd name="connsiteX4" fmla="*/ 0 w 173516"/>
                <a:gd name="connsiteY4" fmla="*/ 264405 h 487497"/>
                <a:gd name="connsiteX0" fmla="*/ 0 w 169236"/>
                <a:gd name="connsiteY0" fmla="*/ 252614 h 475706"/>
                <a:gd name="connsiteX1" fmla="*/ 2754 w 169236"/>
                <a:gd name="connsiteY1" fmla="*/ 475706 h 475706"/>
                <a:gd name="connsiteX2" fmla="*/ 162499 w 169236"/>
                <a:gd name="connsiteY2" fmla="*/ 260877 h 475706"/>
                <a:gd name="connsiteX3" fmla="*/ 169236 w 169236"/>
                <a:gd name="connsiteY3" fmla="*/ 0 h 475706"/>
                <a:gd name="connsiteX4" fmla="*/ 0 w 169236"/>
                <a:gd name="connsiteY4" fmla="*/ 252614 h 475706"/>
                <a:gd name="connsiteX0" fmla="*/ 1527 w 170763"/>
                <a:gd name="connsiteY0" fmla="*/ 252614 h 475706"/>
                <a:gd name="connsiteX1" fmla="*/ 0 w 170763"/>
                <a:gd name="connsiteY1" fmla="*/ 475706 h 475706"/>
                <a:gd name="connsiteX2" fmla="*/ 164026 w 170763"/>
                <a:gd name="connsiteY2" fmla="*/ 260877 h 475706"/>
                <a:gd name="connsiteX3" fmla="*/ 170763 w 170763"/>
                <a:gd name="connsiteY3" fmla="*/ 0 h 475706"/>
                <a:gd name="connsiteX4" fmla="*/ 1527 w 170763"/>
                <a:gd name="connsiteY4" fmla="*/ 252614 h 475706"/>
                <a:gd name="connsiteX0" fmla="*/ 1527 w 170763"/>
                <a:gd name="connsiteY0" fmla="*/ 252614 h 467846"/>
                <a:gd name="connsiteX1" fmla="*/ 0 w 170763"/>
                <a:gd name="connsiteY1" fmla="*/ 467846 h 467846"/>
                <a:gd name="connsiteX2" fmla="*/ 164026 w 170763"/>
                <a:gd name="connsiteY2" fmla="*/ 260877 h 467846"/>
                <a:gd name="connsiteX3" fmla="*/ 170763 w 170763"/>
                <a:gd name="connsiteY3" fmla="*/ 0 h 467846"/>
                <a:gd name="connsiteX4" fmla="*/ 1527 w 170763"/>
                <a:gd name="connsiteY4" fmla="*/ 252614 h 467846"/>
                <a:gd name="connsiteX0" fmla="*/ 3667 w 172903"/>
                <a:gd name="connsiteY0" fmla="*/ 252614 h 475707"/>
                <a:gd name="connsiteX1" fmla="*/ 0 w 172903"/>
                <a:gd name="connsiteY1" fmla="*/ 475707 h 475707"/>
                <a:gd name="connsiteX2" fmla="*/ 166166 w 172903"/>
                <a:gd name="connsiteY2" fmla="*/ 260877 h 475707"/>
                <a:gd name="connsiteX3" fmla="*/ 172903 w 172903"/>
                <a:gd name="connsiteY3" fmla="*/ 0 h 475707"/>
                <a:gd name="connsiteX4" fmla="*/ 3667 w 172903"/>
                <a:gd name="connsiteY4" fmla="*/ 252614 h 475707"/>
                <a:gd name="connsiteX0" fmla="*/ 24 w 169260"/>
                <a:gd name="connsiteY0" fmla="*/ 252614 h 402319"/>
                <a:gd name="connsiteX1" fmla="*/ 43933 w 169260"/>
                <a:gd name="connsiteY1" fmla="*/ 402319 h 402319"/>
                <a:gd name="connsiteX2" fmla="*/ 162523 w 169260"/>
                <a:gd name="connsiteY2" fmla="*/ 260877 h 402319"/>
                <a:gd name="connsiteX3" fmla="*/ 169260 w 169260"/>
                <a:gd name="connsiteY3" fmla="*/ 0 h 402319"/>
                <a:gd name="connsiteX4" fmla="*/ 24 w 169260"/>
                <a:gd name="connsiteY4" fmla="*/ 252614 h 402319"/>
                <a:gd name="connsiteX0" fmla="*/ 123 w 169359"/>
                <a:gd name="connsiteY0" fmla="*/ 252614 h 468718"/>
                <a:gd name="connsiteX1" fmla="*/ 5971 w 169359"/>
                <a:gd name="connsiteY1" fmla="*/ 468718 h 468718"/>
                <a:gd name="connsiteX2" fmla="*/ 162622 w 169359"/>
                <a:gd name="connsiteY2" fmla="*/ 260877 h 468718"/>
                <a:gd name="connsiteX3" fmla="*/ 169359 w 169359"/>
                <a:gd name="connsiteY3" fmla="*/ 0 h 468718"/>
                <a:gd name="connsiteX4" fmla="*/ 123 w 169359"/>
                <a:gd name="connsiteY4" fmla="*/ 252614 h 46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59" h="468718">
                  <a:moveTo>
                    <a:pt x="123" y="252614"/>
                  </a:moveTo>
                  <a:cubicBezTo>
                    <a:pt x="-1099" y="326978"/>
                    <a:pt x="7193" y="394354"/>
                    <a:pt x="5971" y="468718"/>
                  </a:cubicBezTo>
                  <a:lnTo>
                    <a:pt x="162622" y="260877"/>
                  </a:lnTo>
                  <a:lnTo>
                    <a:pt x="169359" y="0"/>
                  </a:lnTo>
                  <a:lnTo>
                    <a:pt x="123" y="25261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90949" y="2541793"/>
            <a:ext cx="757256" cy="1137174"/>
            <a:chOff x="5399063" y="2808400"/>
            <a:chExt cx="757256" cy="1137174"/>
          </a:xfrm>
          <a:solidFill>
            <a:srgbClr val="0070C0"/>
          </a:solidFill>
        </p:grpSpPr>
        <p:sp>
          <p:nvSpPr>
            <p:cNvPr id="32" name="Freeform 31"/>
            <p:cNvSpPr/>
            <p:nvPr/>
          </p:nvSpPr>
          <p:spPr>
            <a:xfrm>
              <a:off x="5955989" y="2808400"/>
              <a:ext cx="198123" cy="1137174"/>
            </a:xfrm>
            <a:custGeom>
              <a:avLst/>
              <a:gdLst>
                <a:gd name="connsiteX0" fmla="*/ 0 w 200104"/>
                <a:gd name="connsiteY0" fmla="*/ 248230 h 1124636"/>
                <a:gd name="connsiteX1" fmla="*/ 195039 w 200104"/>
                <a:gd name="connsiteY1" fmla="*/ 0 h 1124636"/>
                <a:gd name="connsiteX2" fmla="*/ 200104 w 200104"/>
                <a:gd name="connsiteY2" fmla="*/ 886537 h 1124636"/>
                <a:gd name="connsiteX3" fmla="*/ 22797 w 200104"/>
                <a:gd name="connsiteY3" fmla="*/ 1124636 h 1124636"/>
                <a:gd name="connsiteX4" fmla="*/ 0 w 200104"/>
                <a:gd name="connsiteY4" fmla="*/ 248230 h 112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104" h="1124636">
                  <a:moveTo>
                    <a:pt x="0" y="248230"/>
                  </a:moveTo>
                  <a:lnTo>
                    <a:pt x="195039" y="0"/>
                  </a:lnTo>
                  <a:cubicBezTo>
                    <a:pt x="196727" y="295512"/>
                    <a:pt x="198416" y="591025"/>
                    <a:pt x="200104" y="886537"/>
                  </a:cubicBezTo>
                  <a:lnTo>
                    <a:pt x="22797" y="1124636"/>
                  </a:lnTo>
                  <a:lnTo>
                    <a:pt x="0" y="24823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402445" y="3054604"/>
              <a:ext cx="585849" cy="886438"/>
            </a:xfrm>
            <a:custGeom>
              <a:avLst/>
              <a:gdLst>
                <a:gd name="connsiteX0" fmla="*/ 0 w 580049"/>
                <a:gd name="connsiteY0" fmla="*/ 2533 h 876406"/>
                <a:gd name="connsiteX1" fmla="*/ 559785 w 580049"/>
                <a:gd name="connsiteY1" fmla="*/ 0 h 876406"/>
                <a:gd name="connsiteX2" fmla="*/ 580049 w 580049"/>
                <a:gd name="connsiteY2" fmla="*/ 873873 h 876406"/>
                <a:gd name="connsiteX3" fmla="*/ 5066 w 580049"/>
                <a:gd name="connsiteY3" fmla="*/ 876406 h 876406"/>
                <a:gd name="connsiteX4" fmla="*/ 0 w 580049"/>
                <a:gd name="connsiteY4" fmla="*/ 2533 h 876406"/>
                <a:gd name="connsiteX0" fmla="*/ 0 w 580049"/>
                <a:gd name="connsiteY0" fmla="*/ 12565 h 886438"/>
                <a:gd name="connsiteX1" fmla="*/ 564800 w 580049"/>
                <a:gd name="connsiteY1" fmla="*/ 0 h 886438"/>
                <a:gd name="connsiteX2" fmla="*/ 580049 w 580049"/>
                <a:gd name="connsiteY2" fmla="*/ 883905 h 886438"/>
                <a:gd name="connsiteX3" fmla="*/ 5066 w 580049"/>
                <a:gd name="connsiteY3" fmla="*/ 886438 h 886438"/>
                <a:gd name="connsiteX4" fmla="*/ 0 w 580049"/>
                <a:gd name="connsiteY4" fmla="*/ 12565 h 88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049" h="886438">
                  <a:moveTo>
                    <a:pt x="0" y="12565"/>
                  </a:moveTo>
                  <a:lnTo>
                    <a:pt x="564800" y="0"/>
                  </a:lnTo>
                  <a:lnTo>
                    <a:pt x="580049" y="883905"/>
                  </a:lnTo>
                  <a:lnTo>
                    <a:pt x="5066" y="886438"/>
                  </a:lnTo>
                  <a:cubicBezTo>
                    <a:pt x="3377" y="595147"/>
                    <a:pt x="1689" y="303856"/>
                    <a:pt x="0" y="12565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003125" y="2928106"/>
              <a:ext cx="126648" cy="884005"/>
            </a:xfrm>
            <a:custGeom>
              <a:avLst/>
              <a:gdLst>
                <a:gd name="connsiteX0" fmla="*/ 0 w 126648"/>
                <a:gd name="connsiteY0" fmla="*/ 131714 h 884005"/>
                <a:gd name="connsiteX1" fmla="*/ 108917 w 126648"/>
                <a:gd name="connsiteY1" fmla="*/ 0 h 884005"/>
                <a:gd name="connsiteX2" fmla="*/ 126648 w 126648"/>
                <a:gd name="connsiteY2" fmla="*/ 747225 h 884005"/>
                <a:gd name="connsiteX3" fmla="*/ 10132 w 126648"/>
                <a:gd name="connsiteY3" fmla="*/ 884005 h 884005"/>
                <a:gd name="connsiteX4" fmla="*/ 0 w 126648"/>
                <a:gd name="connsiteY4" fmla="*/ 131714 h 88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48" h="884005">
                  <a:moveTo>
                    <a:pt x="0" y="131714"/>
                  </a:moveTo>
                  <a:lnTo>
                    <a:pt x="108917" y="0"/>
                  </a:lnTo>
                  <a:lnTo>
                    <a:pt x="126648" y="747225"/>
                  </a:lnTo>
                  <a:lnTo>
                    <a:pt x="10132" y="884005"/>
                  </a:lnTo>
                  <a:lnTo>
                    <a:pt x="0" y="131714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443340" y="3118079"/>
              <a:ext cx="478730" cy="767488"/>
            </a:xfrm>
            <a:custGeom>
              <a:avLst/>
              <a:gdLst>
                <a:gd name="connsiteX0" fmla="*/ 0 w 478730"/>
                <a:gd name="connsiteY0" fmla="*/ 5066 h 767488"/>
                <a:gd name="connsiteX1" fmla="*/ 463532 w 478730"/>
                <a:gd name="connsiteY1" fmla="*/ 0 h 767488"/>
                <a:gd name="connsiteX2" fmla="*/ 478730 w 478730"/>
                <a:gd name="connsiteY2" fmla="*/ 759889 h 767488"/>
                <a:gd name="connsiteX3" fmla="*/ 10131 w 478730"/>
                <a:gd name="connsiteY3" fmla="*/ 767488 h 767488"/>
                <a:gd name="connsiteX4" fmla="*/ 0 w 478730"/>
                <a:gd name="connsiteY4" fmla="*/ 5066 h 76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30" h="767488">
                  <a:moveTo>
                    <a:pt x="0" y="5066"/>
                  </a:moveTo>
                  <a:lnTo>
                    <a:pt x="463532" y="0"/>
                  </a:lnTo>
                  <a:lnTo>
                    <a:pt x="478730" y="759889"/>
                  </a:lnTo>
                  <a:lnTo>
                    <a:pt x="10131" y="767488"/>
                  </a:lnTo>
                  <a:cubicBezTo>
                    <a:pt x="8443" y="509970"/>
                    <a:pt x="6754" y="252452"/>
                    <a:pt x="0" y="5066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5399063" y="2814123"/>
              <a:ext cx="757256" cy="263428"/>
            </a:xfrm>
            <a:custGeom>
              <a:avLst/>
              <a:gdLst>
                <a:gd name="connsiteX0" fmla="*/ 182374 w 749758"/>
                <a:gd name="connsiteY0" fmla="*/ 2533 h 263428"/>
                <a:gd name="connsiteX1" fmla="*/ 749758 w 749758"/>
                <a:gd name="connsiteY1" fmla="*/ 0 h 263428"/>
                <a:gd name="connsiteX2" fmla="*/ 557252 w 749758"/>
                <a:gd name="connsiteY2" fmla="*/ 250763 h 263428"/>
                <a:gd name="connsiteX3" fmla="*/ 0 w 749758"/>
                <a:gd name="connsiteY3" fmla="*/ 263428 h 263428"/>
                <a:gd name="connsiteX4" fmla="*/ 182374 w 749758"/>
                <a:gd name="connsiteY4" fmla="*/ 2533 h 26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758" h="263428">
                  <a:moveTo>
                    <a:pt x="182374" y="2533"/>
                  </a:moveTo>
                  <a:lnTo>
                    <a:pt x="749758" y="0"/>
                  </a:lnTo>
                  <a:lnTo>
                    <a:pt x="557252" y="250763"/>
                  </a:lnTo>
                  <a:lnTo>
                    <a:pt x="0" y="263428"/>
                  </a:lnTo>
                  <a:lnTo>
                    <a:pt x="182374" y="2533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621121" y="2862017"/>
              <a:ext cx="245441" cy="167640"/>
              <a:chOff x="4627203" y="2283684"/>
              <a:chExt cx="167640" cy="167640"/>
            </a:xfrm>
            <a:grpFill/>
          </p:grpSpPr>
          <p:sp>
            <p:nvSpPr>
              <p:cNvPr id="22" name="Oval 21"/>
              <p:cNvSpPr/>
              <p:nvPr/>
            </p:nvSpPr>
            <p:spPr>
              <a:xfrm>
                <a:off x="4627203" y="2283684"/>
                <a:ext cx="167640" cy="167640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660311" y="2315459"/>
                <a:ext cx="104091" cy="104091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682978" y="2338126"/>
                <a:ext cx="58756" cy="58756"/>
              </a:xfrm>
              <a:prstGeom prst="ellipse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2246377" y="2552185"/>
            <a:ext cx="690879" cy="1132714"/>
            <a:chOff x="2709603" y="2673344"/>
            <a:chExt cx="628072" cy="1029740"/>
          </a:xfrm>
          <a:solidFill>
            <a:srgbClr val="0070C0"/>
          </a:solidFill>
        </p:grpSpPr>
        <p:sp>
          <p:nvSpPr>
            <p:cNvPr id="37" name="Rounded Rectangle 36"/>
            <p:cNvSpPr/>
            <p:nvPr/>
          </p:nvSpPr>
          <p:spPr>
            <a:xfrm>
              <a:off x="2709603" y="2767347"/>
              <a:ext cx="628072" cy="935737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95589" y="2856638"/>
              <a:ext cx="455031" cy="7674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866113" y="2673344"/>
              <a:ext cx="301782" cy="94628"/>
            </a:xfrm>
            <a:prstGeom prst="roundRect">
              <a:avLst>
                <a:gd name="adj" fmla="val 32728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44110" y="2919216"/>
            <a:ext cx="1066800" cy="533400"/>
            <a:chOff x="4572000" y="3333750"/>
            <a:chExt cx="1066800" cy="533400"/>
          </a:xfrm>
          <a:solidFill>
            <a:srgbClr val="0070C0"/>
          </a:solidFill>
        </p:grpSpPr>
        <p:sp>
          <p:nvSpPr>
            <p:cNvPr id="42" name="Rounded Rectangle 41"/>
            <p:cNvSpPr/>
            <p:nvPr/>
          </p:nvSpPr>
          <p:spPr>
            <a:xfrm>
              <a:off x="4572000" y="3333750"/>
              <a:ext cx="1066800" cy="533400"/>
            </a:xfrm>
            <a:prstGeom prst="roundRect">
              <a:avLst>
                <a:gd name="adj" fmla="val 0"/>
              </a:avLst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725994" y="3434977"/>
              <a:ext cx="749668" cy="3352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646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0113\Desktop\clipart\8th-Visula-Nce-UntitO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38" y="2934472"/>
            <a:ext cx="2035227" cy="240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200113\Desktop\clipart\8th-Visula-Nce-UntitOE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t="56273" r="69483" b="24946"/>
          <a:stretch/>
        </p:blipFill>
        <p:spPr bwMode="auto">
          <a:xfrm>
            <a:off x="685800" y="249372"/>
            <a:ext cx="4343400" cy="403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267200" y="403115"/>
            <a:ext cx="1138943" cy="783680"/>
            <a:chOff x="5966520" y="798363"/>
            <a:chExt cx="1138943" cy="783680"/>
          </a:xfrm>
        </p:grpSpPr>
        <p:sp>
          <p:nvSpPr>
            <p:cNvPr id="4" name="Freeform 3"/>
            <p:cNvSpPr/>
            <p:nvPr/>
          </p:nvSpPr>
          <p:spPr>
            <a:xfrm>
              <a:off x="6275562" y="812498"/>
              <a:ext cx="829901" cy="769545"/>
            </a:xfrm>
            <a:custGeom>
              <a:avLst/>
              <a:gdLst>
                <a:gd name="connsiteX0" fmla="*/ 0 w 829901"/>
                <a:gd name="connsiteY0" fmla="*/ 0 h 769545"/>
                <a:gd name="connsiteX1" fmla="*/ 829901 w 829901"/>
                <a:gd name="connsiteY1" fmla="*/ 63375 h 769545"/>
                <a:gd name="connsiteX2" fmla="*/ 814812 w 829901"/>
                <a:gd name="connsiteY2" fmla="*/ 748420 h 769545"/>
                <a:gd name="connsiteX3" fmla="*/ 3018 w 829901"/>
                <a:gd name="connsiteY3" fmla="*/ 769545 h 769545"/>
                <a:gd name="connsiteX4" fmla="*/ 0 w 829901"/>
                <a:gd name="connsiteY4" fmla="*/ 0 h 7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901" h="769545">
                  <a:moveTo>
                    <a:pt x="0" y="0"/>
                  </a:moveTo>
                  <a:lnTo>
                    <a:pt x="829901" y="63375"/>
                  </a:lnTo>
                  <a:lnTo>
                    <a:pt x="814812" y="748420"/>
                  </a:lnTo>
                  <a:lnTo>
                    <a:pt x="3018" y="769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6400800" y="948300"/>
              <a:ext cx="573386" cy="497940"/>
            </a:xfrm>
            <a:custGeom>
              <a:avLst/>
              <a:gdLst>
                <a:gd name="connsiteX0" fmla="*/ 18107 w 573386"/>
                <a:gd name="connsiteY0" fmla="*/ 0 h 497940"/>
                <a:gd name="connsiteX1" fmla="*/ 573386 w 573386"/>
                <a:gd name="connsiteY1" fmla="*/ 63374 h 497940"/>
                <a:gd name="connsiteX2" fmla="*/ 570368 w 573386"/>
                <a:gd name="connsiteY2" fmla="*/ 494923 h 497940"/>
                <a:gd name="connsiteX3" fmla="*/ 0 w 573386"/>
                <a:gd name="connsiteY3" fmla="*/ 497940 h 497940"/>
                <a:gd name="connsiteX4" fmla="*/ 18107 w 573386"/>
                <a:gd name="connsiteY4" fmla="*/ 0 h 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86" h="497940">
                  <a:moveTo>
                    <a:pt x="18107" y="0"/>
                  </a:moveTo>
                  <a:lnTo>
                    <a:pt x="573386" y="63374"/>
                  </a:lnTo>
                  <a:lnTo>
                    <a:pt x="570368" y="494923"/>
                  </a:lnTo>
                  <a:lnTo>
                    <a:pt x="0" y="497940"/>
                  </a:lnTo>
                  <a:lnTo>
                    <a:pt x="1810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6207948" y="798363"/>
              <a:ext cx="72428" cy="776864"/>
            </a:xfrm>
            <a:custGeom>
              <a:avLst/>
              <a:gdLst>
                <a:gd name="connsiteX0" fmla="*/ 66392 w 72428"/>
                <a:gd name="connsiteY0" fmla="*/ 0 h 784633"/>
                <a:gd name="connsiteX1" fmla="*/ 72428 w 72428"/>
                <a:gd name="connsiteY1" fmla="*/ 784633 h 784633"/>
                <a:gd name="connsiteX2" fmla="*/ 0 w 72428"/>
                <a:gd name="connsiteY2" fmla="*/ 772562 h 784633"/>
                <a:gd name="connsiteX3" fmla="*/ 12071 w 72428"/>
                <a:gd name="connsiteY3" fmla="*/ 30178 h 784633"/>
                <a:gd name="connsiteX4" fmla="*/ 66392 w 72428"/>
                <a:gd name="connsiteY4" fmla="*/ 0 h 78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28" h="784633">
                  <a:moveTo>
                    <a:pt x="66392" y="0"/>
                  </a:moveTo>
                  <a:lnTo>
                    <a:pt x="72428" y="784633"/>
                  </a:lnTo>
                  <a:lnTo>
                    <a:pt x="0" y="772562"/>
                  </a:lnTo>
                  <a:lnTo>
                    <a:pt x="12071" y="30178"/>
                  </a:lnTo>
                  <a:lnTo>
                    <a:pt x="6639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6027382" y="827082"/>
              <a:ext cx="189531" cy="748145"/>
            </a:xfrm>
            <a:custGeom>
              <a:avLst/>
              <a:gdLst>
                <a:gd name="connsiteX0" fmla="*/ 182880 w 189531"/>
                <a:gd name="connsiteY0" fmla="*/ 0 h 748145"/>
                <a:gd name="connsiteX1" fmla="*/ 189531 w 189531"/>
                <a:gd name="connsiteY1" fmla="*/ 748145 h 748145"/>
                <a:gd name="connsiteX2" fmla="*/ 3325 w 189531"/>
                <a:gd name="connsiteY2" fmla="*/ 625117 h 748145"/>
                <a:gd name="connsiteX3" fmla="*/ 6651 w 189531"/>
                <a:gd name="connsiteY3" fmla="*/ 305908 h 748145"/>
                <a:gd name="connsiteX4" fmla="*/ 0 w 189531"/>
                <a:gd name="connsiteY4" fmla="*/ 292608 h 748145"/>
                <a:gd name="connsiteX5" fmla="*/ 53202 w 189531"/>
                <a:gd name="connsiteY5" fmla="*/ 149629 h 748145"/>
                <a:gd name="connsiteX6" fmla="*/ 126354 w 189531"/>
                <a:gd name="connsiteY6" fmla="*/ 43226 h 748145"/>
                <a:gd name="connsiteX7" fmla="*/ 182880 w 189531"/>
                <a:gd name="connsiteY7" fmla="*/ 0 h 7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31" h="748145">
                  <a:moveTo>
                    <a:pt x="182880" y="0"/>
                  </a:moveTo>
                  <a:lnTo>
                    <a:pt x="189531" y="748145"/>
                  </a:lnTo>
                  <a:lnTo>
                    <a:pt x="3325" y="625117"/>
                  </a:lnTo>
                  <a:cubicBezTo>
                    <a:pt x="4434" y="518714"/>
                    <a:pt x="5542" y="412311"/>
                    <a:pt x="6651" y="305908"/>
                  </a:cubicBezTo>
                  <a:lnTo>
                    <a:pt x="0" y="292608"/>
                  </a:lnTo>
                  <a:lnTo>
                    <a:pt x="53202" y="149629"/>
                  </a:lnTo>
                  <a:lnTo>
                    <a:pt x="126354" y="4322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5966520" y="1102311"/>
              <a:ext cx="69827" cy="347471"/>
            </a:xfrm>
            <a:custGeom>
              <a:avLst/>
              <a:gdLst>
                <a:gd name="connsiteX0" fmla="*/ 69827 w 69827"/>
                <a:gd name="connsiteY0" fmla="*/ 0 h 315883"/>
                <a:gd name="connsiteX1" fmla="*/ 66501 w 69827"/>
                <a:gd name="connsiteY1" fmla="*/ 315883 h 315883"/>
                <a:gd name="connsiteX2" fmla="*/ 3325 w 69827"/>
                <a:gd name="connsiteY2" fmla="*/ 285957 h 315883"/>
                <a:gd name="connsiteX3" fmla="*/ 0 w 69827"/>
                <a:gd name="connsiteY3" fmla="*/ 106402 h 315883"/>
                <a:gd name="connsiteX4" fmla="*/ 69827 w 69827"/>
                <a:gd name="connsiteY4" fmla="*/ 0 h 31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27" h="315883">
                  <a:moveTo>
                    <a:pt x="69827" y="0"/>
                  </a:moveTo>
                  <a:cubicBezTo>
                    <a:pt x="68718" y="105294"/>
                    <a:pt x="67610" y="210589"/>
                    <a:pt x="66501" y="315883"/>
                  </a:cubicBezTo>
                  <a:lnTo>
                    <a:pt x="3325" y="285957"/>
                  </a:lnTo>
                  <a:cubicBezTo>
                    <a:pt x="2217" y="226105"/>
                    <a:pt x="1108" y="166254"/>
                    <a:pt x="0" y="106402"/>
                  </a:cubicBezTo>
                  <a:lnTo>
                    <a:pt x="698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416234" y="1480676"/>
              <a:ext cx="54960" cy="549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529010" y="1487933"/>
              <a:ext cx="36576" cy="3657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629400" y="1499544"/>
              <a:ext cx="18288" cy="1828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3770" y="1086818"/>
              <a:ext cx="48559" cy="2434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38476" y="1973189"/>
            <a:ext cx="1138943" cy="783680"/>
            <a:chOff x="5966520" y="798363"/>
            <a:chExt cx="1138943" cy="783680"/>
          </a:xfrm>
        </p:grpSpPr>
        <p:sp>
          <p:nvSpPr>
            <p:cNvPr id="18" name="Freeform 17"/>
            <p:cNvSpPr/>
            <p:nvPr/>
          </p:nvSpPr>
          <p:spPr>
            <a:xfrm>
              <a:off x="6275562" y="812498"/>
              <a:ext cx="829901" cy="769545"/>
            </a:xfrm>
            <a:custGeom>
              <a:avLst/>
              <a:gdLst>
                <a:gd name="connsiteX0" fmla="*/ 0 w 829901"/>
                <a:gd name="connsiteY0" fmla="*/ 0 h 769545"/>
                <a:gd name="connsiteX1" fmla="*/ 829901 w 829901"/>
                <a:gd name="connsiteY1" fmla="*/ 63375 h 769545"/>
                <a:gd name="connsiteX2" fmla="*/ 814812 w 829901"/>
                <a:gd name="connsiteY2" fmla="*/ 748420 h 769545"/>
                <a:gd name="connsiteX3" fmla="*/ 3018 w 829901"/>
                <a:gd name="connsiteY3" fmla="*/ 769545 h 769545"/>
                <a:gd name="connsiteX4" fmla="*/ 0 w 829901"/>
                <a:gd name="connsiteY4" fmla="*/ 0 h 7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901" h="769545">
                  <a:moveTo>
                    <a:pt x="0" y="0"/>
                  </a:moveTo>
                  <a:lnTo>
                    <a:pt x="829901" y="63375"/>
                  </a:lnTo>
                  <a:lnTo>
                    <a:pt x="814812" y="748420"/>
                  </a:lnTo>
                  <a:lnTo>
                    <a:pt x="3018" y="769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00800" y="948300"/>
              <a:ext cx="573386" cy="497940"/>
            </a:xfrm>
            <a:custGeom>
              <a:avLst/>
              <a:gdLst>
                <a:gd name="connsiteX0" fmla="*/ 18107 w 573386"/>
                <a:gd name="connsiteY0" fmla="*/ 0 h 497940"/>
                <a:gd name="connsiteX1" fmla="*/ 573386 w 573386"/>
                <a:gd name="connsiteY1" fmla="*/ 63374 h 497940"/>
                <a:gd name="connsiteX2" fmla="*/ 570368 w 573386"/>
                <a:gd name="connsiteY2" fmla="*/ 494923 h 497940"/>
                <a:gd name="connsiteX3" fmla="*/ 0 w 573386"/>
                <a:gd name="connsiteY3" fmla="*/ 497940 h 497940"/>
                <a:gd name="connsiteX4" fmla="*/ 18107 w 573386"/>
                <a:gd name="connsiteY4" fmla="*/ 0 h 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86" h="497940">
                  <a:moveTo>
                    <a:pt x="18107" y="0"/>
                  </a:moveTo>
                  <a:lnTo>
                    <a:pt x="573386" y="63374"/>
                  </a:lnTo>
                  <a:lnTo>
                    <a:pt x="570368" y="494923"/>
                  </a:lnTo>
                  <a:lnTo>
                    <a:pt x="0" y="497940"/>
                  </a:lnTo>
                  <a:lnTo>
                    <a:pt x="1810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207948" y="798363"/>
              <a:ext cx="72428" cy="776864"/>
            </a:xfrm>
            <a:custGeom>
              <a:avLst/>
              <a:gdLst>
                <a:gd name="connsiteX0" fmla="*/ 66392 w 72428"/>
                <a:gd name="connsiteY0" fmla="*/ 0 h 784633"/>
                <a:gd name="connsiteX1" fmla="*/ 72428 w 72428"/>
                <a:gd name="connsiteY1" fmla="*/ 784633 h 784633"/>
                <a:gd name="connsiteX2" fmla="*/ 0 w 72428"/>
                <a:gd name="connsiteY2" fmla="*/ 772562 h 784633"/>
                <a:gd name="connsiteX3" fmla="*/ 12071 w 72428"/>
                <a:gd name="connsiteY3" fmla="*/ 30178 h 784633"/>
                <a:gd name="connsiteX4" fmla="*/ 66392 w 72428"/>
                <a:gd name="connsiteY4" fmla="*/ 0 h 78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28" h="784633">
                  <a:moveTo>
                    <a:pt x="66392" y="0"/>
                  </a:moveTo>
                  <a:lnTo>
                    <a:pt x="72428" y="784633"/>
                  </a:lnTo>
                  <a:lnTo>
                    <a:pt x="0" y="772562"/>
                  </a:lnTo>
                  <a:lnTo>
                    <a:pt x="12071" y="30178"/>
                  </a:lnTo>
                  <a:lnTo>
                    <a:pt x="6639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027382" y="827082"/>
              <a:ext cx="189531" cy="748145"/>
            </a:xfrm>
            <a:custGeom>
              <a:avLst/>
              <a:gdLst>
                <a:gd name="connsiteX0" fmla="*/ 182880 w 189531"/>
                <a:gd name="connsiteY0" fmla="*/ 0 h 748145"/>
                <a:gd name="connsiteX1" fmla="*/ 189531 w 189531"/>
                <a:gd name="connsiteY1" fmla="*/ 748145 h 748145"/>
                <a:gd name="connsiteX2" fmla="*/ 3325 w 189531"/>
                <a:gd name="connsiteY2" fmla="*/ 625117 h 748145"/>
                <a:gd name="connsiteX3" fmla="*/ 6651 w 189531"/>
                <a:gd name="connsiteY3" fmla="*/ 305908 h 748145"/>
                <a:gd name="connsiteX4" fmla="*/ 0 w 189531"/>
                <a:gd name="connsiteY4" fmla="*/ 292608 h 748145"/>
                <a:gd name="connsiteX5" fmla="*/ 53202 w 189531"/>
                <a:gd name="connsiteY5" fmla="*/ 149629 h 748145"/>
                <a:gd name="connsiteX6" fmla="*/ 126354 w 189531"/>
                <a:gd name="connsiteY6" fmla="*/ 43226 h 748145"/>
                <a:gd name="connsiteX7" fmla="*/ 182880 w 189531"/>
                <a:gd name="connsiteY7" fmla="*/ 0 h 7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31" h="748145">
                  <a:moveTo>
                    <a:pt x="182880" y="0"/>
                  </a:moveTo>
                  <a:lnTo>
                    <a:pt x="189531" y="748145"/>
                  </a:lnTo>
                  <a:lnTo>
                    <a:pt x="3325" y="625117"/>
                  </a:lnTo>
                  <a:cubicBezTo>
                    <a:pt x="4434" y="518714"/>
                    <a:pt x="5542" y="412311"/>
                    <a:pt x="6651" y="305908"/>
                  </a:cubicBezTo>
                  <a:lnTo>
                    <a:pt x="0" y="292608"/>
                  </a:lnTo>
                  <a:lnTo>
                    <a:pt x="53202" y="149629"/>
                  </a:lnTo>
                  <a:lnTo>
                    <a:pt x="126354" y="4322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966520" y="1102311"/>
              <a:ext cx="69827" cy="347471"/>
            </a:xfrm>
            <a:custGeom>
              <a:avLst/>
              <a:gdLst>
                <a:gd name="connsiteX0" fmla="*/ 69827 w 69827"/>
                <a:gd name="connsiteY0" fmla="*/ 0 h 315883"/>
                <a:gd name="connsiteX1" fmla="*/ 66501 w 69827"/>
                <a:gd name="connsiteY1" fmla="*/ 315883 h 315883"/>
                <a:gd name="connsiteX2" fmla="*/ 3325 w 69827"/>
                <a:gd name="connsiteY2" fmla="*/ 285957 h 315883"/>
                <a:gd name="connsiteX3" fmla="*/ 0 w 69827"/>
                <a:gd name="connsiteY3" fmla="*/ 106402 h 315883"/>
                <a:gd name="connsiteX4" fmla="*/ 69827 w 69827"/>
                <a:gd name="connsiteY4" fmla="*/ 0 h 31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27" h="315883">
                  <a:moveTo>
                    <a:pt x="69827" y="0"/>
                  </a:moveTo>
                  <a:cubicBezTo>
                    <a:pt x="68718" y="105294"/>
                    <a:pt x="67610" y="210589"/>
                    <a:pt x="66501" y="315883"/>
                  </a:cubicBezTo>
                  <a:lnTo>
                    <a:pt x="3325" y="285957"/>
                  </a:lnTo>
                  <a:cubicBezTo>
                    <a:pt x="2217" y="226105"/>
                    <a:pt x="1108" y="166254"/>
                    <a:pt x="0" y="106402"/>
                  </a:cubicBezTo>
                  <a:lnTo>
                    <a:pt x="698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416234" y="1480676"/>
              <a:ext cx="54960" cy="549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6529010" y="1487933"/>
              <a:ext cx="36576" cy="3657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629400" y="1499544"/>
              <a:ext cx="18288" cy="1828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13770" y="1086818"/>
              <a:ext cx="48559" cy="2434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37381" y="421133"/>
            <a:ext cx="829901" cy="769545"/>
            <a:chOff x="6628686" y="3195485"/>
            <a:chExt cx="829901" cy="769545"/>
          </a:xfrm>
        </p:grpSpPr>
        <p:sp>
          <p:nvSpPr>
            <p:cNvPr id="28" name="Freeform 27"/>
            <p:cNvSpPr/>
            <p:nvPr/>
          </p:nvSpPr>
          <p:spPr>
            <a:xfrm>
              <a:off x="6628686" y="3195485"/>
              <a:ext cx="829901" cy="769545"/>
            </a:xfrm>
            <a:custGeom>
              <a:avLst/>
              <a:gdLst>
                <a:gd name="connsiteX0" fmla="*/ 0 w 829901"/>
                <a:gd name="connsiteY0" fmla="*/ 0 h 769545"/>
                <a:gd name="connsiteX1" fmla="*/ 829901 w 829901"/>
                <a:gd name="connsiteY1" fmla="*/ 63375 h 769545"/>
                <a:gd name="connsiteX2" fmla="*/ 814812 w 829901"/>
                <a:gd name="connsiteY2" fmla="*/ 748420 h 769545"/>
                <a:gd name="connsiteX3" fmla="*/ 3018 w 829901"/>
                <a:gd name="connsiteY3" fmla="*/ 769545 h 769545"/>
                <a:gd name="connsiteX4" fmla="*/ 0 w 829901"/>
                <a:gd name="connsiteY4" fmla="*/ 0 h 76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901" h="769545">
                  <a:moveTo>
                    <a:pt x="0" y="0"/>
                  </a:moveTo>
                  <a:lnTo>
                    <a:pt x="829901" y="63375"/>
                  </a:lnTo>
                  <a:lnTo>
                    <a:pt x="814812" y="748420"/>
                  </a:lnTo>
                  <a:lnTo>
                    <a:pt x="3018" y="7695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753924" y="3331287"/>
              <a:ext cx="573386" cy="497940"/>
            </a:xfrm>
            <a:custGeom>
              <a:avLst/>
              <a:gdLst>
                <a:gd name="connsiteX0" fmla="*/ 18107 w 573386"/>
                <a:gd name="connsiteY0" fmla="*/ 0 h 497940"/>
                <a:gd name="connsiteX1" fmla="*/ 573386 w 573386"/>
                <a:gd name="connsiteY1" fmla="*/ 63374 h 497940"/>
                <a:gd name="connsiteX2" fmla="*/ 570368 w 573386"/>
                <a:gd name="connsiteY2" fmla="*/ 494923 h 497940"/>
                <a:gd name="connsiteX3" fmla="*/ 0 w 573386"/>
                <a:gd name="connsiteY3" fmla="*/ 497940 h 497940"/>
                <a:gd name="connsiteX4" fmla="*/ 18107 w 573386"/>
                <a:gd name="connsiteY4" fmla="*/ 0 h 49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386" h="497940">
                  <a:moveTo>
                    <a:pt x="18107" y="0"/>
                  </a:moveTo>
                  <a:lnTo>
                    <a:pt x="573386" y="63374"/>
                  </a:lnTo>
                  <a:lnTo>
                    <a:pt x="570368" y="494923"/>
                  </a:lnTo>
                  <a:lnTo>
                    <a:pt x="0" y="497940"/>
                  </a:lnTo>
                  <a:lnTo>
                    <a:pt x="1810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769358" y="3863663"/>
              <a:ext cx="54960" cy="5496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882134" y="3870920"/>
              <a:ext cx="36576" cy="3657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6982524" y="3882531"/>
              <a:ext cx="18288" cy="1828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20491" y="352397"/>
            <a:ext cx="313856" cy="776864"/>
            <a:chOff x="5952332" y="3533921"/>
            <a:chExt cx="313856" cy="776864"/>
          </a:xfrm>
        </p:grpSpPr>
        <p:sp>
          <p:nvSpPr>
            <p:cNvPr id="40" name="Freeform 39"/>
            <p:cNvSpPr/>
            <p:nvPr/>
          </p:nvSpPr>
          <p:spPr>
            <a:xfrm>
              <a:off x="6193760" y="3533921"/>
              <a:ext cx="72428" cy="776864"/>
            </a:xfrm>
            <a:custGeom>
              <a:avLst/>
              <a:gdLst>
                <a:gd name="connsiteX0" fmla="*/ 66392 w 72428"/>
                <a:gd name="connsiteY0" fmla="*/ 0 h 784633"/>
                <a:gd name="connsiteX1" fmla="*/ 72428 w 72428"/>
                <a:gd name="connsiteY1" fmla="*/ 784633 h 784633"/>
                <a:gd name="connsiteX2" fmla="*/ 0 w 72428"/>
                <a:gd name="connsiteY2" fmla="*/ 772562 h 784633"/>
                <a:gd name="connsiteX3" fmla="*/ 12071 w 72428"/>
                <a:gd name="connsiteY3" fmla="*/ 30178 h 784633"/>
                <a:gd name="connsiteX4" fmla="*/ 66392 w 72428"/>
                <a:gd name="connsiteY4" fmla="*/ 0 h 784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28" h="784633">
                  <a:moveTo>
                    <a:pt x="66392" y="0"/>
                  </a:moveTo>
                  <a:lnTo>
                    <a:pt x="72428" y="784633"/>
                  </a:lnTo>
                  <a:lnTo>
                    <a:pt x="0" y="772562"/>
                  </a:lnTo>
                  <a:lnTo>
                    <a:pt x="12071" y="30178"/>
                  </a:lnTo>
                  <a:lnTo>
                    <a:pt x="6639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6013194" y="3562640"/>
              <a:ext cx="189531" cy="748145"/>
            </a:xfrm>
            <a:custGeom>
              <a:avLst/>
              <a:gdLst>
                <a:gd name="connsiteX0" fmla="*/ 182880 w 189531"/>
                <a:gd name="connsiteY0" fmla="*/ 0 h 748145"/>
                <a:gd name="connsiteX1" fmla="*/ 189531 w 189531"/>
                <a:gd name="connsiteY1" fmla="*/ 748145 h 748145"/>
                <a:gd name="connsiteX2" fmla="*/ 3325 w 189531"/>
                <a:gd name="connsiteY2" fmla="*/ 625117 h 748145"/>
                <a:gd name="connsiteX3" fmla="*/ 6651 w 189531"/>
                <a:gd name="connsiteY3" fmla="*/ 305908 h 748145"/>
                <a:gd name="connsiteX4" fmla="*/ 0 w 189531"/>
                <a:gd name="connsiteY4" fmla="*/ 292608 h 748145"/>
                <a:gd name="connsiteX5" fmla="*/ 53202 w 189531"/>
                <a:gd name="connsiteY5" fmla="*/ 149629 h 748145"/>
                <a:gd name="connsiteX6" fmla="*/ 126354 w 189531"/>
                <a:gd name="connsiteY6" fmla="*/ 43226 h 748145"/>
                <a:gd name="connsiteX7" fmla="*/ 182880 w 189531"/>
                <a:gd name="connsiteY7" fmla="*/ 0 h 7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531" h="748145">
                  <a:moveTo>
                    <a:pt x="182880" y="0"/>
                  </a:moveTo>
                  <a:lnTo>
                    <a:pt x="189531" y="748145"/>
                  </a:lnTo>
                  <a:lnTo>
                    <a:pt x="3325" y="625117"/>
                  </a:lnTo>
                  <a:cubicBezTo>
                    <a:pt x="4434" y="518714"/>
                    <a:pt x="5542" y="412311"/>
                    <a:pt x="6651" y="305908"/>
                  </a:cubicBezTo>
                  <a:lnTo>
                    <a:pt x="0" y="292608"/>
                  </a:lnTo>
                  <a:lnTo>
                    <a:pt x="53202" y="149629"/>
                  </a:lnTo>
                  <a:lnTo>
                    <a:pt x="126354" y="4322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952332" y="3837869"/>
              <a:ext cx="69827" cy="347471"/>
            </a:xfrm>
            <a:custGeom>
              <a:avLst/>
              <a:gdLst>
                <a:gd name="connsiteX0" fmla="*/ 69827 w 69827"/>
                <a:gd name="connsiteY0" fmla="*/ 0 h 315883"/>
                <a:gd name="connsiteX1" fmla="*/ 66501 w 69827"/>
                <a:gd name="connsiteY1" fmla="*/ 315883 h 315883"/>
                <a:gd name="connsiteX2" fmla="*/ 3325 w 69827"/>
                <a:gd name="connsiteY2" fmla="*/ 285957 h 315883"/>
                <a:gd name="connsiteX3" fmla="*/ 0 w 69827"/>
                <a:gd name="connsiteY3" fmla="*/ 106402 h 315883"/>
                <a:gd name="connsiteX4" fmla="*/ 69827 w 69827"/>
                <a:gd name="connsiteY4" fmla="*/ 0 h 31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27" h="315883">
                  <a:moveTo>
                    <a:pt x="69827" y="0"/>
                  </a:moveTo>
                  <a:cubicBezTo>
                    <a:pt x="68718" y="105294"/>
                    <a:pt x="67610" y="210589"/>
                    <a:pt x="66501" y="315883"/>
                  </a:cubicBezTo>
                  <a:lnTo>
                    <a:pt x="3325" y="285957"/>
                  </a:lnTo>
                  <a:cubicBezTo>
                    <a:pt x="2217" y="226105"/>
                    <a:pt x="1108" y="166254"/>
                    <a:pt x="0" y="106402"/>
                  </a:cubicBezTo>
                  <a:lnTo>
                    <a:pt x="698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9582" y="3822376"/>
              <a:ext cx="48559" cy="24349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445580" y="814066"/>
            <a:ext cx="735635" cy="425146"/>
            <a:chOff x="7445580" y="814066"/>
            <a:chExt cx="735635" cy="425146"/>
          </a:xfrm>
        </p:grpSpPr>
        <p:sp>
          <p:nvSpPr>
            <p:cNvPr id="15" name="Freeform 14"/>
            <p:cNvSpPr/>
            <p:nvPr/>
          </p:nvSpPr>
          <p:spPr>
            <a:xfrm>
              <a:off x="7445580" y="814066"/>
              <a:ext cx="735635" cy="425146"/>
            </a:xfrm>
            <a:custGeom>
              <a:avLst/>
              <a:gdLst>
                <a:gd name="connsiteX0" fmla="*/ 0 w 234395"/>
                <a:gd name="connsiteY0" fmla="*/ 180304 h 180304"/>
                <a:gd name="connsiteX1" fmla="*/ 234395 w 234395"/>
                <a:gd name="connsiteY1" fmla="*/ 180304 h 180304"/>
                <a:gd name="connsiteX2" fmla="*/ 234395 w 234395"/>
                <a:gd name="connsiteY2" fmla="*/ 95303 h 180304"/>
                <a:gd name="connsiteX3" fmla="*/ 162273 w 234395"/>
                <a:gd name="connsiteY3" fmla="*/ 48939 h 180304"/>
                <a:gd name="connsiteX4" fmla="*/ 154546 w 234395"/>
                <a:gd name="connsiteY4" fmla="*/ 0 h 180304"/>
                <a:gd name="connsiteX5" fmla="*/ 74697 w 234395"/>
                <a:gd name="connsiteY5" fmla="*/ 5151 h 180304"/>
                <a:gd name="connsiteX6" fmla="*/ 0 w 234395"/>
                <a:gd name="connsiteY6" fmla="*/ 92728 h 180304"/>
                <a:gd name="connsiteX7" fmla="*/ 0 w 234395"/>
                <a:gd name="connsiteY7" fmla="*/ 180304 h 180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395" h="180304">
                  <a:moveTo>
                    <a:pt x="0" y="180304"/>
                  </a:moveTo>
                  <a:lnTo>
                    <a:pt x="234395" y="180304"/>
                  </a:lnTo>
                  <a:lnTo>
                    <a:pt x="234395" y="95303"/>
                  </a:lnTo>
                  <a:lnTo>
                    <a:pt x="162273" y="48939"/>
                  </a:lnTo>
                  <a:lnTo>
                    <a:pt x="154546" y="0"/>
                  </a:lnTo>
                  <a:lnTo>
                    <a:pt x="74697" y="5151"/>
                  </a:lnTo>
                  <a:lnTo>
                    <a:pt x="0" y="92728"/>
                  </a:lnTo>
                  <a:lnTo>
                    <a:pt x="0" y="18030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>
              <a:stCxn id="15" idx="6"/>
              <a:endCxn id="15" idx="2"/>
            </p:cNvCxnSpPr>
            <p:nvPr/>
          </p:nvCxnSpPr>
          <p:spPr>
            <a:xfrm>
              <a:off x="7445580" y="1032713"/>
              <a:ext cx="73563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36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Image result for visualising solid shapes class 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83" y="106048"/>
            <a:ext cx="3315825" cy="490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389411" y="666750"/>
            <a:ext cx="947626" cy="959723"/>
            <a:chOff x="5106882" y="2389953"/>
            <a:chExt cx="947626" cy="959723"/>
          </a:xfrm>
        </p:grpSpPr>
        <p:grpSp>
          <p:nvGrpSpPr>
            <p:cNvPr id="9" name="Group 8"/>
            <p:cNvGrpSpPr/>
            <p:nvPr/>
          </p:nvGrpSpPr>
          <p:grpSpPr>
            <a:xfrm>
              <a:off x="5106882" y="2389953"/>
              <a:ext cx="947626" cy="959723"/>
              <a:chOff x="5257800" y="2542142"/>
              <a:chExt cx="647241" cy="655504"/>
            </a:xfrm>
          </p:grpSpPr>
          <p:sp>
            <p:nvSpPr>
              <p:cNvPr id="4" name="Freeform 3"/>
              <p:cNvSpPr/>
              <p:nvPr/>
            </p:nvSpPr>
            <p:spPr>
              <a:xfrm>
                <a:off x="5257800" y="2542142"/>
                <a:ext cx="647241" cy="432412"/>
              </a:xfrm>
              <a:custGeom>
                <a:avLst/>
                <a:gdLst>
                  <a:gd name="connsiteX0" fmla="*/ 134957 w 647241"/>
                  <a:gd name="connsiteY0" fmla="*/ 2754 h 432412"/>
                  <a:gd name="connsiteX1" fmla="*/ 501268 w 647241"/>
                  <a:gd name="connsiteY1" fmla="*/ 0 h 432412"/>
                  <a:gd name="connsiteX2" fmla="*/ 647241 w 647241"/>
                  <a:gd name="connsiteY2" fmla="*/ 187287 h 432412"/>
                  <a:gd name="connsiteX3" fmla="*/ 490251 w 647241"/>
                  <a:gd name="connsiteY3" fmla="*/ 432412 h 432412"/>
                  <a:gd name="connsiteX4" fmla="*/ 137711 w 647241"/>
                  <a:gd name="connsiteY4" fmla="*/ 426904 h 432412"/>
                  <a:gd name="connsiteX5" fmla="*/ 0 w 647241"/>
                  <a:gd name="connsiteY5" fmla="*/ 181778 h 432412"/>
                  <a:gd name="connsiteX6" fmla="*/ 134957 w 647241"/>
                  <a:gd name="connsiteY6" fmla="*/ 2754 h 43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241" h="432412">
                    <a:moveTo>
                      <a:pt x="134957" y="2754"/>
                    </a:moveTo>
                    <a:lnTo>
                      <a:pt x="501268" y="0"/>
                    </a:lnTo>
                    <a:lnTo>
                      <a:pt x="647241" y="187287"/>
                    </a:lnTo>
                    <a:lnTo>
                      <a:pt x="490251" y="432412"/>
                    </a:lnTo>
                    <a:lnTo>
                      <a:pt x="137711" y="426904"/>
                    </a:lnTo>
                    <a:lnTo>
                      <a:pt x="0" y="181778"/>
                    </a:lnTo>
                    <a:lnTo>
                      <a:pt x="134957" y="275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5259347" y="2721579"/>
                <a:ext cx="153897" cy="472899"/>
              </a:xfrm>
              <a:custGeom>
                <a:avLst/>
                <a:gdLst>
                  <a:gd name="connsiteX0" fmla="*/ 0 w 156990"/>
                  <a:gd name="connsiteY0" fmla="*/ 0 h 468217"/>
                  <a:gd name="connsiteX1" fmla="*/ 8262 w 156990"/>
                  <a:gd name="connsiteY1" fmla="*/ 289193 h 468217"/>
                  <a:gd name="connsiteX2" fmla="*/ 151482 w 156990"/>
                  <a:gd name="connsiteY2" fmla="*/ 468217 h 468217"/>
                  <a:gd name="connsiteX3" fmla="*/ 156990 w 156990"/>
                  <a:gd name="connsiteY3" fmla="*/ 250634 h 468217"/>
                  <a:gd name="connsiteX4" fmla="*/ 156990 w 156990"/>
                  <a:gd name="connsiteY4" fmla="*/ 250634 h 468217"/>
                  <a:gd name="connsiteX5" fmla="*/ 0 w 156990"/>
                  <a:gd name="connsiteY5" fmla="*/ 0 h 468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6990" h="468217">
                    <a:moveTo>
                      <a:pt x="0" y="0"/>
                    </a:moveTo>
                    <a:lnTo>
                      <a:pt x="8262" y="289193"/>
                    </a:lnTo>
                    <a:lnTo>
                      <a:pt x="151482" y="468217"/>
                    </a:lnTo>
                    <a:lnTo>
                      <a:pt x="156990" y="250634"/>
                    </a:lnTo>
                    <a:lnTo>
                      <a:pt x="156990" y="2506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5406528" y="2963537"/>
                <a:ext cx="347031" cy="234109"/>
              </a:xfrm>
              <a:custGeom>
                <a:avLst/>
                <a:gdLst>
                  <a:gd name="connsiteX0" fmla="*/ 2754 w 347031"/>
                  <a:gd name="connsiteY0" fmla="*/ 0 h 234109"/>
                  <a:gd name="connsiteX1" fmla="*/ 0 w 347031"/>
                  <a:gd name="connsiteY1" fmla="*/ 234109 h 234109"/>
                  <a:gd name="connsiteX2" fmla="*/ 347031 w 347031"/>
                  <a:gd name="connsiteY2" fmla="*/ 228600 h 234109"/>
                  <a:gd name="connsiteX3" fmla="*/ 344277 w 347031"/>
                  <a:gd name="connsiteY3" fmla="*/ 11017 h 234109"/>
                  <a:gd name="connsiteX4" fmla="*/ 2754 w 347031"/>
                  <a:gd name="connsiteY4" fmla="*/ 0 h 23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031" h="234109">
                    <a:moveTo>
                      <a:pt x="2754" y="0"/>
                    </a:moveTo>
                    <a:lnTo>
                      <a:pt x="0" y="234109"/>
                    </a:lnTo>
                    <a:lnTo>
                      <a:pt x="347031" y="228600"/>
                    </a:lnTo>
                    <a:lnTo>
                      <a:pt x="344277" y="11017"/>
                    </a:lnTo>
                    <a:lnTo>
                      <a:pt x="275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750319" y="2726991"/>
                <a:ext cx="153963" cy="464077"/>
              </a:xfrm>
              <a:custGeom>
                <a:avLst/>
                <a:gdLst>
                  <a:gd name="connsiteX0" fmla="*/ 0 w 176270"/>
                  <a:gd name="connsiteY0" fmla="*/ 239617 h 462709"/>
                  <a:gd name="connsiteX1" fmla="*/ 2754 w 176270"/>
                  <a:gd name="connsiteY1" fmla="*/ 462709 h 462709"/>
                  <a:gd name="connsiteX2" fmla="*/ 162499 w 176270"/>
                  <a:gd name="connsiteY2" fmla="*/ 247880 h 462709"/>
                  <a:gd name="connsiteX3" fmla="*/ 176270 w 176270"/>
                  <a:gd name="connsiteY3" fmla="*/ 0 h 462709"/>
                  <a:gd name="connsiteX4" fmla="*/ 0 w 176270"/>
                  <a:gd name="connsiteY4" fmla="*/ 239617 h 462709"/>
                  <a:gd name="connsiteX0" fmla="*/ 0 w 173516"/>
                  <a:gd name="connsiteY0" fmla="*/ 264405 h 487497"/>
                  <a:gd name="connsiteX1" fmla="*/ 2754 w 173516"/>
                  <a:gd name="connsiteY1" fmla="*/ 487497 h 487497"/>
                  <a:gd name="connsiteX2" fmla="*/ 162499 w 173516"/>
                  <a:gd name="connsiteY2" fmla="*/ 272668 h 487497"/>
                  <a:gd name="connsiteX3" fmla="*/ 173516 w 173516"/>
                  <a:gd name="connsiteY3" fmla="*/ 0 h 487497"/>
                  <a:gd name="connsiteX4" fmla="*/ 0 w 173516"/>
                  <a:gd name="connsiteY4" fmla="*/ 264405 h 487497"/>
                  <a:gd name="connsiteX0" fmla="*/ 0 w 169236"/>
                  <a:gd name="connsiteY0" fmla="*/ 252614 h 475706"/>
                  <a:gd name="connsiteX1" fmla="*/ 2754 w 169236"/>
                  <a:gd name="connsiteY1" fmla="*/ 475706 h 475706"/>
                  <a:gd name="connsiteX2" fmla="*/ 162499 w 169236"/>
                  <a:gd name="connsiteY2" fmla="*/ 260877 h 475706"/>
                  <a:gd name="connsiteX3" fmla="*/ 169236 w 169236"/>
                  <a:gd name="connsiteY3" fmla="*/ 0 h 475706"/>
                  <a:gd name="connsiteX4" fmla="*/ 0 w 169236"/>
                  <a:gd name="connsiteY4" fmla="*/ 252614 h 475706"/>
                  <a:gd name="connsiteX0" fmla="*/ 1527 w 170763"/>
                  <a:gd name="connsiteY0" fmla="*/ 252614 h 475706"/>
                  <a:gd name="connsiteX1" fmla="*/ 0 w 170763"/>
                  <a:gd name="connsiteY1" fmla="*/ 475706 h 475706"/>
                  <a:gd name="connsiteX2" fmla="*/ 164026 w 170763"/>
                  <a:gd name="connsiteY2" fmla="*/ 260877 h 475706"/>
                  <a:gd name="connsiteX3" fmla="*/ 170763 w 170763"/>
                  <a:gd name="connsiteY3" fmla="*/ 0 h 475706"/>
                  <a:gd name="connsiteX4" fmla="*/ 1527 w 170763"/>
                  <a:gd name="connsiteY4" fmla="*/ 252614 h 475706"/>
                  <a:gd name="connsiteX0" fmla="*/ 1527 w 170763"/>
                  <a:gd name="connsiteY0" fmla="*/ 252614 h 467846"/>
                  <a:gd name="connsiteX1" fmla="*/ 0 w 170763"/>
                  <a:gd name="connsiteY1" fmla="*/ 467846 h 467846"/>
                  <a:gd name="connsiteX2" fmla="*/ 164026 w 170763"/>
                  <a:gd name="connsiteY2" fmla="*/ 260877 h 467846"/>
                  <a:gd name="connsiteX3" fmla="*/ 170763 w 170763"/>
                  <a:gd name="connsiteY3" fmla="*/ 0 h 467846"/>
                  <a:gd name="connsiteX4" fmla="*/ 1527 w 170763"/>
                  <a:gd name="connsiteY4" fmla="*/ 252614 h 467846"/>
                  <a:gd name="connsiteX0" fmla="*/ 3667 w 172903"/>
                  <a:gd name="connsiteY0" fmla="*/ 252614 h 475707"/>
                  <a:gd name="connsiteX1" fmla="*/ 0 w 172903"/>
                  <a:gd name="connsiteY1" fmla="*/ 475707 h 475707"/>
                  <a:gd name="connsiteX2" fmla="*/ 166166 w 172903"/>
                  <a:gd name="connsiteY2" fmla="*/ 260877 h 475707"/>
                  <a:gd name="connsiteX3" fmla="*/ 172903 w 172903"/>
                  <a:gd name="connsiteY3" fmla="*/ 0 h 475707"/>
                  <a:gd name="connsiteX4" fmla="*/ 3667 w 172903"/>
                  <a:gd name="connsiteY4" fmla="*/ 252614 h 475707"/>
                  <a:gd name="connsiteX0" fmla="*/ 24 w 169260"/>
                  <a:gd name="connsiteY0" fmla="*/ 252614 h 402319"/>
                  <a:gd name="connsiteX1" fmla="*/ 43933 w 169260"/>
                  <a:gd name="connsiteY1" fmla="*/ 402319 h 402319"/>
                  <a:gd name="connsiteX2" fmla="*/ 162523 w 169260"/>
                  <a:gd name="connsiteY2" fmla="*/ 260877 h 402319"/>
                  <a:gd name="connsiteX3" fmla="*/ 169260 w 169260"/>
                  <a:gd name="connsiteY3" fmla="*/ 0 h 402319"/>
                  <a:gd name="connsiteX4" fmla="*/ 24 w 169260"/>
                  <a:gd name="connsiteY4" fmla="*/ 252614 h 402319"/>
                  <a:gd name="connsiteX0" fmla="*/ 123 w 169359"/>
                  <a:gd name="connsiteY0" fmla="*/ 252614 h 468718"/>
                  <a:gd name="connsiteX1" fmla="*/ 5971 w 169359"/>
                  <a:gd name="connsiteY1" fmla="*/ 468718 h 468718"/>
                  <a:gd name="connsiteX2" fmla="*/ 162622 w 169359"/>
                  <a:gd name="connsiteY2" fmla="*/ 260877 h 468718"/>
                  <a:gd name="connsiteX3" fmla="*/ 169359 w 169359"/>
                  <a:gd name="connsiteY3" fmla="*/ 0 h 468718"/>
                  <a:gd name="connsiteX4" fmla="*/ 123 w 169359"/>
                  <a:gd name="connsiteY4" fmla="*/ 252614 h 46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59" h="468718">
                    <a:moveTo>
                      <a:pt x="123" y="252614"/>
                    </a:moveTo>
                    <a:cubicBezTo>
                      <a:pt x="-1099" y="326978"/>
                      <a:pt x="7193" y="394354"/>
                      <a:pt x="5971" y="468718"/>
                    </a:cubicBezTo>
                    <a:lnTo>
                      <a:pt x="162622" y="260877"/>
                    </a:lnTo>
                    <a:lnTo>
                      <a:pt x="169359" y="0"/>
                    </a:lnTo>
                    <a:lnTo>
                      <a:pt x="123" y="2526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12700"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296803" y="2501286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kg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24237" y="756455"/>
            <a:ext cx="963575" cy="859032"/>
            <a:chOff x="5891145" y="756401"/>
            <a:chExt cx="963572" cy="859030"/>
          </a:xfrm>
        </p:grpSpPr>
        <p:grpSp>
          <p:nvGrpSpPr>
            <p:cNvPr id="13" name="Group 12"/>
            <p:cNvGrpSpPr/>
            <p:nvPr/>
          </p:nvGrpSpPr>
          <p:grpSpPr>
            <a:xfrm>
              <a:off x="5891145" y="756401"/>
              <a:ext cx="963572" cy="859030"/>
              <a:chOff x="5104528" y="2874139"/>
              <a:chExt cx="1410769" cy="1257707"/>
            </a:xfrm>
          </p:grpSpPr>
          <p:sp>
            <p:nvSpPr>
              <p:cNvPr id="16" name="Hexagon 15"/>
              <p:cNvSpPr/>
              <p:nvPr/>
            </p:nvSpPr>
            <p:spPr>
              <a:xfrm>
                <a:off x="5104528" y="2874139"/>
                <a:ext cx="1410769" cy="1257707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Hexagon 11"/>
              <p:cNvSpPr/>
              <p:nvPr/>
            </p:nvSpPr>
            <p:spPr>
              <a:xfrm>
                <a:off x="5217328" y="2956214"/>
                <a:ext cx="1189360" cy="1092445"/>
              </a:xfrm>
              <a:prstGeom prst="hexag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100348" y="977813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kg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33874" y="937387"/>
            <a:ext cx="944250" cy="697009"/>
            <a:chOff x="5259347" y="2721579"/>
            <a:chExt cx="644935" cy="476067"/>
          </a:xfrm>
        </p:grpSpPr>
        <p:sp>
          <p:nvSpPr>
            <p:cNvPr id="26" name="Freeform 25"/>
            <p:cNvSpPr/>
            <p:nvPr/>
          </p:nvSpPr>
          <p:spPr>
            <a:xfrm>
              <a:off x="5259347" y="2721579"/>
              <a:ext cx="153897" cy="472899"/>
            </a:xfrm>
            <a:custGeom>
              <a:avLst/>
              <a:gdLst>
                <a:gd name="connsiteX0" fmla="*/ 0 w 156990"/>
                <a:gd name="connsiteY0" fmla="*/ 0 h 468217"/>
                <a:gd name="connsiteX1" fmla="*/ 8262 w 156990"/>
                <a:gd name="connsiteY1" fmla="*/ 289193 h 468217"/>
                <a:gd name="connsiteX2" fmla="*/ 151482 w 156990"/>
                <a:gd name="connsiteY2" fmla="*/ 468217 h 468217"/>
                <a:gd name="connsiteX3" fmla="*/ 156990 w 156990"/>
                <a:gd name="connsiteY3" fmla="*/ 250634 h 468217"/>
                <a:gd name="connsiteX4" fmla="*/ 156990 w 156990"/>
                <a:gd name="connsiteY4" fmla="*/ 250634 h 468217"/>
                <a:gd name="connsiteX5" fmla="*/ 0 w 156990"/>
                <a:gd name="connsiteY5" fmla="*/ 0 h 46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990" h="468217">
                  <a:moveTo>
                    <a:pt x="0" y="0"/>
                  </a:moveTo>
                  <a:lnTo>
                    <a:pt x="8262" y="289193"/>
                  </a:lnTo>
                  <a:lnTo>
                    <a:pt x="151482" y="468217"/>
                  </a:lnTo>
                  <a:lnTo>
                    <a:pt x="156990" y="250634"/>
                  </a:lnTo>
                  <a:lnTo>
                    <a:pt x="156990" y="250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406528" y="2963537"/>
              <a:ext cx="347031" cy="234109"/>
            </a:xfrm>
            <a:custGeom>
              <a:avLst/>
              <a:gdLst>
                <a:gd name="connsiteX0" fmla="*/ 2754 w 347031"/>
                <a:gd name="connsiteY0" fmla="*/ 0 h 234109"/>
                <a:gd name="connsiteX1" fmla="*/ 0 w 347031"/>
                <a:gd name="connsiteY1" fmla="*/ 234109 h 234109"/>
                <a:gd name="connsiteX2" fmla="*/ 347031 w 347031"/>
                <a:gd name="connsiteY2" fmla="*/ 228600 h 234109"/>
                <a:gd name="connsiteX3" fmla="*/ 344277 w 347031"/>
                <a:gd name="connsiteY3" fmla="*/ 11017 h 234109"/>
                <a:gd name="connsiteX4" fmla="*/ 2754 w 347031"/>
                <a:gd name="connsiteY4" fmla="*/ 0 h 23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31" h="234109">
                  <a:moveTo>
                    <a:pt x="2754" y="0"/>
                  </a:moveTo>
                  <a:lnTo>
                    <a:pt x="0" y="234109"/>
                  </a:lnTo>
                  <a:lnTo>
                    <a:pt x="347031" y="228600"/>
                  </a:lnTo>
                  <a:lnTo>
                    <a:pt x="344277" y="11017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50319" y="2726991"/>
              <a:ext cx="153963" cy="464077"/>
            </a:xfrm>
            <a:custGeom>
              <a:avLst/>
              <a:gdLst>
                <a:gd name="connsiteX0" fmla="*/ 0 w 176270"/>
                <a:gd name="connsiteY0" fmla="*/ 239617 h 462709"/>
                <a:gd name="connsiteX1" fmla="*/ 2754 w 176270"/>
                <a:gd name="connsiteY1" fmla="*/ 462709 h 462709"/>
                <a:gd name="connsiteX2" fmla="*/ 162499 w 176270"/>
                <a:gd name="connsiteY2" fmla="*/ 247880 h 462709"/>
                <a:gd name="connsiteX3" fmla="*/ 176270 w 176270"/>
                <a:gd name="connsiteY3" fmla="*/ 0 h 462709"/>
                <a:gd name="connsiteX4" fmla="*/ 0 w 176270"/>
                <a:gd name="connsiteY4" fmla="*/ 239617 h 462709"/>
                <a:gd name="connsiteX0" fmla="*/ 0 w 173516"/>
                <a:gd name="connsiteY0" fmla="*/ 264405 h 487497"/>
                <a:gd name="connsiteX1" fmla="*/ 2754 w 173516"/>
                <a:gd name="connsiteY1" fmla="*/ 487497 h 487497"/>
                <a:gd name="connsiteX2" fmla="*/ 162499 w 173516"/>
                <a:gd name="connsiteY2" fmla="*/ 272668 h 487497"/>
                <a:gd name="connsiteX3" fmla="*/ 173516 w 173516"/>
                <a:gd name="connsiteY3" fmla="*/ 0 h 487497"/>
                <a:gd name="connsiteX4" fmla="*/ 0 w 173516"/>
                <a:gd name="connsiteY4" fmla="*/ 264405 h 487497"/>
                <a:gd name="connsiteX0" fmla="*/ 0 w 169236"/>
                <a:gd name="connsiteY0" fmla="*/ 252614 h 475706"/>
                <a:gd name="connsiteX1" fmla="*/ 2754 w 169236"/>
                <a:gd name="connsiteY1" fmla="*/ 475706 h 475706"/>
                <a:gd name="connsiteX2" fmla="*/ 162499 w 169236"/>
                <a:gd name="connsiteY2" fmla="*/ 260877 h 475706"/>
                <a:gd name="connsiteX3" fmla="*/ 169236 w 169236"/>
                <a:gd name="connsiteY3" fmla="*/ 0 h 475706"/>
                <a:gd name="connsiteX4" fmla="*/ 0 w 169236"/>
                <a:gd name="connsiteY4" fmla="*/ 252614 h 475706"/>
                <a:gd name="connsiteX0" fmla="*/ 1527 w 170763"/>
                <a:gd name="connsiteY0" fmla="*/ 252614 h 475706"/>
                <a:gd name="connsiteX1" fmla="*/ 0 w 170763"/>
                <a:gd name="connsiteY1" fmla="*/ 475706 h 475706"/>
                <a:gd name="connsiteX2" fmla="*/ 164026 w 170763"/>
                <a:gd name="connsiteY2" fmla="*/ 260877 h 475706"/>
                <a:gd name="connsiteX3" fmla="*/ 170763 w 170763"/>
                <a:gd name="connsiteY3" fmla="*/ 0 h 475706"/>
                <a:gd name="connsiteX4" fmla="*/ 1527 w 170763"/>
                <a:gd name="connsiteY4" fmla="*/ 252614 h 475706"/>
                <a:gd name="connsiteX0" fmla="*/ 1527 w 170763"/>
                <a:gd name="connsiteY0" fmla="*/ 252614 h 467846"/>
                <a:gd name="connsiteX1" fmla="*/ 0 w 170763"/>
                <a:gd name="connsiteY1" fmla="*/ 467846 h 467846"/>
                <a:gd name="connsiteX2" fmla="*/ 164026 w 170763"/>
                <a:gd name="connsiteY2" fmla="*/ 260877 h 467846"/>
                <a:gd name="connsiteX3" fmla="*/ 170763 w 170763"/>
                <a:gd name="connsiteY3" fmla="*/ 0 h 467846"/>
                <a:gd name="connsiteX4" fmla="*/ 1527 w 170763"/>
                <a:gd name="connsiteY4" fmla="*/ 252614 h 467846"/>
                <a:gd name="connsiteX0" fmla="*/ 3667 w 172903"/>
                <a:gd name="connsiteY0" fmla="*/ 252614 h 475707"/>
                <a:gd name="connsiteX1" fmla="*/ 0 w 172903"/>
                <a:gd name="connsiteY1" fmla="*/ 475707 h 475707"/>
                <a:gd name="connsiteX2" fmla="*/ 166166 w 172903"/>
                <a:gd name="connsiteY2" fmla="*/ 260877 h 475707"/>
                <a:gd name="connsiteX3" fmla="*/ 172903 w 172903"/>
                <a:gd name="connsiteY3" fmla="*/ 0 h 475707"/>
                <a:gd name="connsiteX4" fmla="*/ 3667 w 172903"/>
                <a:gd name="connsiteY4" fmla="*/ 252614 h 475707"/>
                <a:gd name="connsiteX0" fmla="*/ 24 w 169260"/>
                <a:gd name="connsiteY0" fmla="*/ 252614 h 402319"/>
                <a:gd name="connsiteX1" fmla="*/ 43933 w 169260"/>
                <a:gd name="connsiteY1" fmla="*/ 402319 h 402319"/>
                <a:gd name="connsiteX2" fmla="*/ 162523 w 169260"/>
                <a:gd name="connsiteY2" fmla="*/ 260877 h 402319"/>
                <a:gd name="connsiteX3" fmla="*/ 169260 w 169260"/>
                <a:gd name="connsiteY3" fmla="*/ 0 h 402319"/>
                <a:gd name="connsiteX4" fmla="*/ 24 w 169260"/>
                <a:gd name="connsiteY4" fmla="*/ 252614 h 402319"/>
                <a:gd name="connsiteX0" fmla="*/ 123 w 169359"/>
                <a:gd name="connsiteY0" fmla="*/ 252614 h 468718"/>
                <a:gd name="connsiteX1" fmla="*/ 5971 w 169359"/>
                <a:gd name="connsiteY1" fmla="*/ 468718 h 468718"/>
                <a:gd name="connsiteX2" fmla="*/ 162622 w 169359"/>
                <a:gd name="connsiteY2" fmla="*/ 260877 h 468718"/>
                <a:gd name="connsiteX3" fmla="*/ 169359 w 169359"/>
                <a:gd name="connsiteY3" fmla="*/ 0 h 468718"/>
                <a:gd name="connsiteX4" fmla="*/ 123 w 169359"/>
                <a:gd name="connsiteY4" fmla="*/ 252614 h 46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59" h="468718">
                  <a:moveTo>
                    <a:pt x="123" y="252614"/>
                  </a:moveTo>
                  <a:cubicBezTo>
                    <a:pt x="-1099" y="326978"/>
                    <a:pt x="7193" y="394354"/>
                    <a:pt x="5971" y="468718"/>
                  </a:cubicBezTo>
                  <a:lnTo>
                    <a:pt x="162622" y="260877"/>
                  </a:lnTo>
                  <a:lnTo>
                    <a:pt x="169359" y="0"/>
                  </a:lnTo>
                  <a:lnTo>
                    <a:pt x="123" y="25261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7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ounded Rectangle 171"/>
          <p:cNvSpPr/>
          <p:nvPr>
            <p:custDataLst>
              <p:tags r:id="rId1"/>
            </p:custDataLst>
          </p:nvPr>
        </p:nvSpPr>
        <p:spPr>
          <a:xfrm>
            <a:off x="1975118" y="2213872"/>
            <a:ext cx="782689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299010" y="251778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240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2412846" y="2831729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2435265" y="278928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ounded Rectangle 167"/>
          <p:cNvSpPr/>
          <p:nvPr>
            <p:custDataLst>
              <p:tags r:id="rId2"/>
            </p:custDataLst>
          </p:nvPr>
        </p:nvSpPr>
        <p:spPr>
          <a:xfrm>
            <a:off x="7717784" y="1971748"/>
            <a:ext cx="374656" cy="17996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7" name="Rounded Rectangle 166"/>
          <p:cNvSpPr/>
          <p:nvPr>
            <p:custDataLst>
              <p:tags r:id="rId3"/>
            </p:custDataLst>
          </p:nvPr>
        </p:nvSpPr>
        <p:spPr>
          <a:xfrm>
            <a:off x="3430610" y="1815162"/>
            <a:ext cx="123494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6" name="Rounded Rectangle 165"/>
          <p:cNvSpPr/>
          <p:nvPr>
            <p:custDataLst>
              <p:tags r:id="rId4"/>
            </p:custDataLst>
          </p:nvPr>
        </p:nvSpPr>
        <p:spPr>
          <a:xfrm>
            <a:off x="6249441" y="1966603"/>
            <a:ext cx="486942" cy="15195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ounded Rectangle 153"/>
          <p:cNvSpPr/>
          <p:nvPr>
            <p:custDataLst>
              <p:tags r:id="rId5"/>
            </p:custDataLst>
          </p:nvPr>
        </p:nvSpPr>
        <p:spPr>
          <a:xfrm>
            <a:off x="2414866" y="1816054"/>
            <a:ext cx="486942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>
            <p:custDataLst>
              <p:tags r:id="rId6"/>
            </p:custDataLst>
          </p:nvPr>
        </p:nvSpPr>
        <p:spPr>
          <a:xfrm>
            <a:off x="576640" y="2173292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58" name="Rounded Rectangle 57"/>
          <p:cNvSpPr/>
          <p:nvPr>
            <p:custDataLst>
              <p:tags r:id="rId7"/>
            </p:custDataLst>
          </p:nvPr>
        </p:nvSpPr>
        <p:spPr>
          <a:xfrm>
            <a:off x="3168321" y="1391787"/>
            <a:ext cx="2510080" cy="267939"/>
          </a:xfrm>
          <a:prstGeom prst="roundRect">
            <a:avLst/>
          </a:prstGeom>
          <a:solidFill>
            <a:srgbClr val="B1FB93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ounded Rectangle 62"/>
          <p:cNvSpPr/>
          <p:nvPr>
            <p:custDataLst>
              <p:tags r:id="rId8"/>
            </p:custDataLst>
          </p:nvPr>
        </p:nvSpPr>
        <p:spPr>
          <a:xfrm>
            <a:off x="747905" y="1408311"/>
            <a:ext cx="2206445" cy="294733"/>
          </a:xfrm>
          <a:prstGeom prst="roundRect">
            <a:avLst/>
          </a:prstGeom>
          <a:solidFill>
            <a:srgbClr val="B1FB93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8277" y="1375515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Perimeter of Square =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08804" y="1353290"/>
            <a:ext cx="2643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Perimeter </a:t>
            </a:r>
            <a:r>
              <a:rPr lang="en-US" sz="1600" b="1" dirty="0">
                <a:latin typeface="Bookman Old Style" pitchFamily="18" charset="0"/>
              </a:rPr>
              <a:t>of Rectangle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966792" y="174916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 × side =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83184" y="174916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2 (</a:t>
            </a:r>
            <a:r>
              <a:rPr lang="en-US" sz="1600" b="1" i="1" dirty="0" smtClean="0">
                <a:latin typeface="Bookman Old Style" pitchFamily="18" charset="0"/>
              </a:rPr>
              <a:t>l</a:t>
            </a:r>
            <a:r>
              <a:rPr lang="en-US" sz="1600" b="1" dirty="0" smtClean="0">
                <a:latin typeface="Bookman Old Style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</a:rPr>
              <a:t>b</a:t>
            </a:r>
            <a:r>
              <a:rPr lang="en-US" sz="1600" b="1" dirty="0" smtClean="0">
                <a:latin typeface="Bookman Old Style" pitchFamily="18" charset="0"/>
              </a:rPr>
              <a:t>)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72870" y="992892"/>
            <a:ext cx="64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Sol.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944644" y="21502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5604" y="215020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60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68890" y="21502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5922" y="2150209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3353316" y="2150209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(80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3741398" y="215020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3127383" y="26263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80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3452981" y="2626343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2868890" y="262634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140685" y="215400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265566" y="313606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3133479" y="313535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80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3459077" y="3135359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2868890" y="313535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cxnSp>
        <p:nvCxnSpPr>
          <p:cNvPr id="143" name="Straight Connector 142"/>
          <p:cNvCxnSpPr/>
          <p:nvPr/>
        </p:nvCxnSpPr>
        <p:spPr>
          <a:xfrm rot="20940000" flipV="1">
            <a:off x="2371478" y="2698605"/>
            <a:ext cx="389911" cy="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20700000" flipV="1">
            <a:off x="2460416" y="2956926"/>
            <a:ext cx="319570" cy="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2108639" y="2384406"/>
            <a:ext cx="4870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120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7" name="Rectangle 146"/>
          <p:cNvSpPr/>
          <p:nvPr>
            <p:custDataLst>
              <p:tags r:id="rId9"/>
            </p:custDataLst>
          </p:nvPr>
        </p:nvSpPr>
        <p:spPr>
          <a:xfrm>
            <a:off x="2592423" y="3560726"/>
            <a:ext cx="35840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</a:rPr>
              <a:t>b</a:t>
            </a:r>
            <a:endParaRPr lang="en-US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>
            <p:custDataLst>
              <p:tags r:id="rId10"/>
            </p:custDataLst>
          </p:nvPr>
        </p:nvSpPr>
        <p:spPr>
          <a:xfrm>
            <a:off x="2868890" y="3560726"/>
            <a:ext cx="34431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>
            <p:custDataLst>
              <p:tags r:id="rId11"/>
            </p:custDataLst>
          </p:nvPr>
        </p:nvSpPr>
        <p:spPr>
          <a:xfrm>
            <a:off x="3103434" y="3560726"/>
            <a:ext cx="63796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120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>
            <p:custDataLst>
              <p:tags r:id="rId12"/>
            </p:custDataLst>
          </p:nvPr>
        </p:nvSpPr>
        <p:spPr>
          <a:xfrm>
            <a:off x="576640" y="2540869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52" name="Rectangle 151"/>
          <p:cNvSpPr/>
          <p:nvPr>
            <p:custDataLst>
              <p:tags r:id="rId13"/>
            </p:custDataLst>
          </p:nvPr>
        </p:nvSpPr>
        <p:spPr>
          <a:xfrm>
            <a:off x="576640" y="3159152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53" name="Rectangle 152"/>
          <p:cNvSpPr/>
          <p:nvPr>
            <p:custDataLst>
              <p:tags r:id="rId14"/>
            </p:custDataLst>
          </p:nvPr>
        </p:nvSpPr>
        <p:spPr>
          <a:xfrm>
            <a:off x="576640" y="3560726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pic>
        <p:nvPicPr>
          <p:cNvPr id="155" name="Picture 4" descr="Image result for field clipart top view"/>
          <p:cNvPicPr>
            <a:picLocks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7" b="45636"/>
          <a:stretch/>
        </p:blipFill>
        <p:spPr bwMode="auto">
          <a:xfrm>
            <a:off x="5969785" y="1080028"/>
            <a:ext cx="1013652" cy="87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Image result for field clipart top view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7"/>
          <a:stretch/>
        </p:blipFill>
        <p:spPr bwMode="auto">
          <a:xfrm>
            <a:off x="7151076" y="1197659"/>
            <a:ext cx="1520483" cy="7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6230389" y="1915898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ookman Old Style" pitchFamily="18" charset="0"/>
              </a:rPr>
              <a:t>60 m</a:t>
            </a:r>
            <a:endParaRPr lang="en-US" sz="1000" b="1" dirty="0"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648264" y="193768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ookman Old Style" pitchFamily="18" charset="0"/>
              </a:rPr>
              <a:t>80 m</a:t>
            </a:r>
            <a:endParaRPr lang="en-US" sz="1000" b="1" dirty="0">
              <a:latin typeface="Bookman Old Style" pitchFamily="18" charset="0"/>
            </a:endParaRPr>
          </a:p>
        </p:txBody>
      </p:sp>
      <p:sp>
        <p:nvSpPr>
          <p:cNvPr id="173" name="Rectangle 172"/>
          <p:cNvSpPr/>
          <p:nvPr>
            <p:custDataLst>
              <p:tags r:id="rId15"/>
            </p:custDataLst>
          </p:nvPr>
        </p:nvSpPr>
        <p:spPr>
          <a:xfrm>
            <a:off x="2592423" y="3911246"/>
            <a:ext cx="35840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</a:rPr>
              <a:t>b</a:t>
            </a:r>
            <a:endParaRPr lang="en-US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74" name="Rectangle 173"/>
          <p:cNvSpPr/>
          <p:nvPr>
            <p:custDataLst>
              <p:tags r:id="rId16"/>
            </p:custDataLst>
          </p:nvPr>
        </p:nvSpPr>
        <p:spPr>
          <a:xfrm>
            <a:off x="2868890" y="3911246"/>
            <a:ext cx="34431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>
            <p:custDataLst>
              <p:tags r:id="rId17"/>
            </p:custDataLst>
          </p:nvPr>
        </p:nvSpPr>
        <p:spPr>
          <a:xfrm>
            <a:off x="3103434" y="3911246"/>
            <a:ext cx="8351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40 m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76" name="Rectangle 175"/>
          <p:cNvSpPr/>
          <p:nvPr>
            <p:custDataLst>
              <p:tags r:id="rId18"/>
            </p:custDataLst>
          </p:nvPr>
        </p:nvSpPr>
        <p:spPr>
          <a:xfrm>
            <a:off x="576640" y="3911246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77" name="Rectangle 176"/>
          <p:cNvSpPr/>
          <p:nvPr>
            <p:custDataLst>
              <p:tags r:id="rId19"/>
            </p:custDataLst>
          </p:nvPr>
        </p:nvSpPr>
        <p:spPr>
          <a:xfrm>
            <a:off x="3619564" y="3555390"/>
            <a:ext cx="63796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– 80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4188198" y="1754506"/>
            <a:ext cx="1576154" cy="408796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Hint : </a:t>
            </a:r>
          </a:p>
          <a:p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To find : Breadth</a:t>
            </a:r>
          </a:p>
        </p:txBody>
      </p:sp>
      <p:sp>
        <p:nvSpPr>
          <p:cNvPr id="180" name="Rounded Rectangle 179"/>
          <p:cNvSpPr/>
          <p:nvPr/>
        </p:nvSpPr>
        <p:spPr>
          <a:xfrm>
            <a:off x="902638" y="281326"/>
            <a:ext cx="597365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/>
          <p:cNvGrpSpPr/>
          <p:nvPr/>
        </p:nvGrpSpPr>
        <p:grpSpPr>
          <a:xfrm>
            <a:off x="483486" y="347510"/>
            <a:ext cx="687003" cy="624548"/>
            <a:chOff x="508513" y="-702286"/>
            <a:chExt cx="687003" cy="624548"/>
          </a:xfrm>
        </p:grpSpPr>
        <p:sp>
          <p:nvSpPr>
            <p:cNvPr id="182" name="Plaque 181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4" name="Rounded Rectangle 103"/>
          <p:cNvSpPr/>
          <p:nvPr>
            <p:custDataLst>
              <p:tags r:id="rId20"/>
            </p:custDataLst>
          </p:nvPr>
        </p:nvSpPr>
        <p:spPr>
          <a:xfrm>
            <a:off x="1240601" y="791652"/>
            <a:ext cx="3182984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183"/>
          <p:cNvSpPr/>
          <p:nvPr>
            <p:custDataLst>
              <p:tags r:id="rId21"/>
            </p:custDataLst>
          </p:nvPr>
        </p:nvSpPr>
        <p:spPr>
          <a:xfrm>
            <a:off x="792910" y="252362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en-US" sz="1600" b="1" dirty="0" smtClean="0">
                <a:latin typeface="Bookman Old Style" panose="02050604050505020204" pitchFamily="18" charset="0"/>
              </a:rPr>
              <a:t>      Square and </a:t>
            </a:r>
            <a:r>
              <a:rPr lang="en-US" sz="1600" b="1" dirty="0"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latin typeface="Bookman Old Style" panose="02050604050505020204" pitchFamily="18" charset="0"/>
              </a:rPr>
              <a:t>Rectangular </a:t>
            </a:r>
            <a:r>
              <a:rPr lang="en-US" sz="1600" b="1" dirty="0">
                <a:latin typeface="Bookman Old Style" panose="02050604050505020204" pitchFamily="18" charset="0"/>
              </a:rPr>
              <a:t>field with </a:t>
            </a:r>
            <a:r>
              <a:rPr lang="en-US" sz="1600" b="1" dirty="0" smtClean="0">
                <a:latin typeface="Bookman Old Style" panose="02050604050505020204" pitchFamily="18" charset="0"/>
              </a:rPr>
              <a:t>measurements</a:t>
            </a: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</a:t>
            </a:r>
            <a:r>
              <a:rPr lang="en-US" sz="1600" b="1" dirty="0">
                <a:latin typeface="Bookman Old Style" panose="02050604050505020204" pitchFamily="18" charset="0"/>
              </a:rPr>
              <a:t>as given in the figure have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same perimeter</a:t>
            </a:r>
            <a:r>
              <a:rPr lang="en-US" sz="1600" b="1" dirty="0">
                <a:latin typeface="Bookman Old Style" panose="02050604050505020204" pitchFamily="18" charset="0"/>
              </a:rPr>
              <a:t>. </a:t>
            </a:r>
            <a:endParaRPr lang="en-US" sz="1600" b="1" dirty="0" smtClean="0">
              <a:latin typeface="Bookman Old Style" panose="02050604050505020204" pitchFamily="18" charset="0"/>
            </a:endParaRP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Which </a:t>
            </a:r>
            <a:r>
              <a:rPr lang="en-US" sz="1600" b="1" dirty="0">
                <a:latin typeface="Bookman Old Style" panose="02050604050505020204" pitchFamily="18" charset="0"/>
              </a:rPr>
              <a:t>field has a larger area?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46070" y="3812098"/>
            <a:ext cx="3612223" cy="1017112"/>
            <a:chOff x="1502060" y="3951878"/>
            <a:chExt cx="3612223" cy="1017112"/>
          </a:xfrm>
        </p:grpSpPr>
        <p:sp>
          <p:nvSpPr>
            <p:cNvPr id="60" name="Rounded Rectangular Callout 58"/>
            <p:cNvSpPr/>
            <p:nvPr/>
          </p:nvSpPr>
          <p:spPr>
            <a:xfrm>
              <a:off x="1781593" y="4074079"/>
              <a:ext cx="3056203" cy="806579"/>
            </a:xfrm>
            <a:prstGeom prst="roundRect">
              <a:avLst/>
            </a:prstGeom>
            <a:gradFill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lin ang="5400000" scaled="0"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4574403" y="3951878"/>
              <a:ext cx="539880" cy="1017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1502060" y="3967897"/>
              <a:ext cx="598232" cy="986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3" name="Rectangle 82"/>
          <p:cNvSpPr/>
          <p:nvPr/>
        </p:nvSpPr>
        <p:spPr>
          <a:xfrm>
            <a:off x="1088281" y="4087705"/>
            <a:ext cx="3341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know,</a:t>
            </a:r>
          </a:p>
          <a:p>
            <a:pPr lvl="0"/>
            <a:r>
              <a:rPr lang="en-US" sz="12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Perimeter of 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Rectangle </a:t>
            </a:r>
            <a:r>
              <a:rPr lang="en-US" sz="12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2(</a:t>
            </a:r>
            <a:r>
              <a:rPr lang="en-US" sz="1200" b="1" i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sz="1200" b="1" i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100" b="1" dirty="0">
              <a:solidFill>
                <a:srgbClr val="0000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 flipH="1">
            <a:off x="1134356" y="4095246"/>
            <a:ext cx="2759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know,</a:t>
            </a:r>
          </a:p>
          <a:p>
            <a:pPr lvl="0"/>
            <a:r>
              <a:rPr lang="en-US" sz="12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Perimeter of Square = 4 × side</a:t>
            </a:r>
            <a:endParaRPr lang="en-US" sz="1100" b="1" dirty="0">
              <a:solidFill>
                <a:srgbClr val="0000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0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2" grpId="1" animBg="1"/>
      <p:bldP spid="169" grpId="0"/>
      <p:bldP spid="171" grpId="0"/>
      <p:bldP spid="168" grpId="0" animBg="1"/>
      <p:bldP spid="168" grpId="1" animBg="1"/>
      <p:bldP spid="167" grpId="0" animBg="1"/>
      <p:bldP spid="167" grpId="1" animBg="1"/>
      <p:bldP spid="166" grpId="0" animBg="1"/>
      <p:bldP spid="166" grpId="1" animBg="1"/>
      <p:bldP spid="154" grpId="0" animBg="1"/>
      <p:bldP spid="154" grpId="1" animBg="1"/>
      <p:bldP spid="101" grpId="0"/>
      <p:bldP spid="58" grpId="0" animBg="1"/>
      <p:bldP spid="58" grpId="1" animBg="1"/>
      <p:bldP spid="63" grpId="0" animBg="1"/>
      <p:bldP spid="63" grpId="1" animBg="1"/>
      <p:bldP spid="84" grpId="0"/>
      <p:bldP spid="91" grpId="0"/>
      <p:bldP spid="126" grpId="0"/>
      <p:bldP spid="5" grpId="0"/>
      <p:bldP spid="7" grpId="0"/>
      <p:bldP spid="9" grpId="0"/>
      <p:bldP spid="128" grpId="0"/>
      <p:bldP spid="129" grpId="0"/>
      <p:bldP spid="132" grpId="0"/>
      <p:bldP spid="133" grpId="0"/>
      <p:bldP spid="134" grpId="0"/>
      <p:bldP spid="137" grpId="0"/>
      <p:bldP spid="137" grpId="1"/>
      <p:bldP spid="137" grpId="2"/>
      <p:bldP spid="139" grpId="0"/>
      <p:bldP spid="140" grpId="0"/>
      <p:bldP spid="141" grpId="0"/>
      <p:bldP spid="142" grpId="0"/>
      <p:bldP spid="145" grpId="0"/>
      <p:bldP spid="147" grpId="0"/>
      <p:bldP spid="148" grpId="0"/>
      <p:bldP spid="149" grpId="0"/>
      <p:bldP spid="150" grpId="0"/>
      <p:bldP spid="152" grpId="0"/>
      <p:bldP spid="153" grpId="0"/>
      <p:bldP spid="173" grpId="0"/>
      <p:bldP spid="174" grpId="0"/>
      <p:bldP spid="175" grpId="0"/>
      <p:bldP spid="176" grpId="0"/>
      <p:bldP spid="177" grpId="0"/>
      <p:bldP spid="179" grpId="0" animBg="1"/>
      <p:bldP spid="83" grpId="0"/>
      <p:bldP spid="83" grpId="1"/>
      <p:bldP spid="85" grpId="0"/>
      <p:bldP spid="8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55bc4e035c8f8d5fbacfbfb04c5469f3d68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3691</TotalTime>
  <Words>1317</Words>
  <Application>Microsoft Office PowerPoint</Application>
  <PresentationFormat>On-screen Show (16:9)</PresentationFormat>
  <Paragraphs>583</Paragraphs>
  <Slides>34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1_Office Theme</vt:lpstr>
      <vt:lpstr>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524</cp:revision>
  <dcterms:created xsi:type="dcterms:W3CDTF">2006-08-16T00:00:00Z</dcterms:created>
  <dcterms:modified xsi:type="dcterms:W3CDTF">2018-06-14T06:16:45Z</dcterms:modified>
</cp:coreProperties>
</file>